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648" r:id="rId1"/>
  </p:sldMasterIdLst>
  <p:notesMasterIdLst>
    <p:notesMasterId r:id="rId28"/>
  </p:notesMasterIdLst>
  <p:sldIdLst>
    <p:sldId id="275" r:id="rId2"/>
    <p:sldId id="274" r:id="rId3"/>
    <p:sldId id="272" r:id="rId4"/>
    <p:sldId id="287" r:id="rId5"/>
    <p:sldId id="277" r:id="rId6"/>
    <p:sldId id="278" r:id="rId7"/>
    <p:sldId id="269" r:id="rId8"/>
    <p:sldId id="279" r:id="rId9"/>
    <p:sldId id="280" r:id="rId10"/>
    <p:sldId id="281" r:id="rId11"/>
    <p:sldId id="282" r:id="rId12"/>
    <p:sldId id="300" r:id="rId13"/>
    <p:sldId id="298" r:id="rId14"/>
    <p:sldId id="288" r:id="rId15"/>
    <p:sldId id="289" r:id="rId16"/>
    <p:sldId id="286" r:id="rId17"/>
    <p:sldId id="285" r:id="rId18"/>
    <p:sldId id="301" r:id="rId19"/>
    <p:sldId id="271" r:id="rId20"/>
    <p:sldId id="295" r:id="rId21"/>
    <p:sldId id="290" r:id="rId22"/>
    <p:sldId id="291" r:id="rId23"/>
    <p:sldId id="296" r:id="rId24"/>
    <p:sldId id="297" r:id="rId25"/>
    <p:sldId id="302" r:id="rId26"/>
    <p:sldId id="276" r:id="rId27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UNCHEOL NAM" initials="YN" lastIdx="2" clrIdx="0">
    <p:extLst>
      <p:ext uri="{19B8F6BF-5375-455C-9EA6-DF929625EA0E}">
        <p15:presenceInfo xmlns:p15="http://schemas.microsoft.com/office/powerpoint/2012/main" userId="8a6a375b71710ca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00"/>
    <a:srgbClr val="1D62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08" autoAdjust="0"/>
    <p:restoredTop sz="94660"/>
  </p:normalViewPr>
  <p:slideViewPr>
    <p:cSldViewPr>
      <p:cViewPr varScale="1">
        <p:scale>
          <a:sx n="41" d="100"/>
          <a:sy n="41" d="100"/>
        </p:scale>
        <p:origin x="948" y="3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C0D901-E768-4405-866F-399C00B82D4E}" type="datetimeFigureOut">
              <a:rPr lang="ko-KR" altLang="en-US" smtClean="0"/>
              <a:pPr/>
              <a:t>2017-12-07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21069A-D5AD-4D2B-88C1-592EB3F87B4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02CC169-0709-4590-8F69-8D34B4720B7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935E8-ED57-443E-9DD0-68293D8CC6CA}" type="datetimeFigureOut">
              <a:rPr lang="ko-KR" altLang="en-US" smtClean="0"/>
              <a:pPr/>
              <a:t>2017-12-07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02CC169-0709-4590-8F69-8D34B4720B7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935E8-ED57-443E-9DD0-68293D8CC6CA}" type="datetimeFigureOut">
              <a:rPr lang="ko-KR" altLang="en-US" smtClean="0"/>
              <a:pPr/>
              <a:t>2017-12-07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02CC169-0709-4590-8F69-8D34B4720B7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935E8-ED57-443E-9DD0-68293D8CC6CA}" type="datetimeFigureOut">
              <a:rPr lang="ko-KR" altLang="en-US" smtClean="0"/>
              <a:pPr/>
              <a:t>2017-12-07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02CC169-0709-4590-8F69-8D34B4720B7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935E8-ED57-443E-9DD0-68293D8CC6CA}" type="datetimeFigureOut">
              <a:rPr lang="ko-KR" altLang="en-US" smtClean="0"/>
              <a:pPr/>
              <a:t>2017-12-07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02CC169-0709-4590-8F69-8D34B4720B7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935E8-ED57-443E-9DD0-68293D8CC6CA}" type="datetimeFigureOut">
              <a:rPr lang="ko-KR" altLang="en-US" smtClean="0"/>
              <a:pPr/>
              <a:t>2017-12-07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02CC169-0709-4590-8F69-8D34B4720B7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935E8-ED57-443E-9DD0-68293D8CC6CA}" type="datetimeFigureOut">
              <a:rPr lang="ko-KR" altLang="en-US" smtClean="0"/>
              <a:pPr/>
              <a:t>2017-12-07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02CC169-0709-4590-8F69-8D34B4720B7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935E8-ED57-443E-9DD0-68293D8CC6CA}" type="datetimeFigureOut">
              <a:rPr lang="ko-KR" altLang="en-US" smtClean="0"/>
              <a:pPr/>
              <a:t>2017-12-07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02CC169-0709-4590-8F69-8D34B4720B7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935E8-ED57-443E-9DD0-68293D8CC6CA}" type="datetimeFigureOut">
              <a:rPr lang="ko-KR" altLang="en-US" smtClean="0"/>
              <a:pPr/>
              <a:t>2017-12-07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02CC169-0709-4590-8F69-8D34B4720B7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935E8-ED57-443E-9DD0-68293D8CC6CA}" type="datetimeFigureOut">
              <a:rPr lang="ko-KR" altLang="en-US" smtClean="0"/>
              <a:pPr/>
              <a:t>2017-12-07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02CC169-0709-4590-8F69-8D34B4720B7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935E8-ED57-443E-9DD0-68293D8CC6CA}" type="datetimeFigureOut">
              <a:rPr lang="ko-KR" altLang="en-US" smtClean="0"/>
              <a:pPr/>
              <a:t>2017-12-07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02CC169-0709-4590-8F69-8D34B4720B7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5935E8-ED57-443E-9DD0-68293D8CC6CA}" type="datetimeFigureOut">
              <a:rPr lang="ko-KR" altLang="en-US" smtClean="0"/>
              <a:pPr/>
              <a:t>2017-12-07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7" name="슬라이드 번호 개체 틀 5"/>
          <p:cNvSpPr txBox="1">
            <a:spLocks/>
          </p:cNvSpPr>
          <p:nvPr userDrawn="1"/>
        </p:nvSpPr>
        <p:spPr>
          <a:xfrm>
            <a:off x="6948264" y="6381328"/>
            <a:ext cx="1928826" cy="2508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bg1"/>
                </a:solidFill>
                <a:latin typeface="PF Din Text Cond Pro Medium" pitchFamily="2" charset="0"/>
                <a:ea typeface="Rix고딕 M" pitchFamily="18" charset="-127"/>
              </a:defRPr>
            </a:lvl1pPr>
          </a:lstStyle>
          <a:p>
            <a:pPr algn="r">
              <a:defRPr/>
            </a:pPr>
            <a:fld id="{EC0BB0C5-6955-4F9B-BA60-58E2367A55EF}" type="slidenum">
              <a:rPr lang="ko-KR" altLang="en-US" sz="85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>
                <a:defRPr/>
              </a:pPr>
              <a:t>‹#›</a:t>
            </a:fld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83568" y="1340768"/>
            <a:ext cx="504056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>
                <a:solidFill>
                  <a:srgbClr val="1D62F0"/>
                </a:solidFill>
                <a:latin typeface="바른돋움 3" pitchFamily="18" charset="-127"/>
                <a:ea typeface="바른돋움 3" pitchFamily="18" charset="-127"/>
              </a:rPr>
              <a:t>교통사망사고  </a:t>
            </a:r>
            <a:endParaRPr lang="en-US" altLang="ko-KR" sz="4800" dirty="0">
              <a:solidFill>
                <a:srgbClr val="1D62F0"/>
              </a:solidFill>
              <a:latin typeface="바른돋움 3" pitchFamily="18" charset="-127"/>
              <a:ea typeface="바른돋움 3" pitchFamily="18" charset="-127"/>
            </a:endParaRPr>
          </a:p>
          <a:p>
            <a:r>
              <a:rPr lang="ko-KR" altLang="en-US" sz="4800" dirty="0">
                <a:latin typeface="바른돋움 3" pitchFamily="18" charset="-127"/>
                <a:ea typeface="바른돋움 3" pitchFamily="18" charset="-127"/>
              </a:rPr>
              <a:t>분석 및 대응방안</a:t>
            </a:r>
            <a:endParaRPr lang="en-US" altLang="ko-KR" sz="4800" dirty="0">
              <a:latin typeface="바른돋움 3" pitchFamily="18" charset="-127"/>
              <a:ea typeface="바른돋움 3" pitchFamily="18" charset="-127"/>
            </a:endParaRPr>
          </a:p>
          <a:p>
            <a:endParaRPr lang="ko-KR" altLang="en-US" sz="4800" dirty="0">
              <a:solidFill>
                <a:schemeClr val="tx1">
                  <a:lumMod val="85000"/>
                  <a:lumOff val="15000"/>
                </a:schemeClr>
              </a:solidFill>
              <a:latin typeface="바른돋움 3" pitchFamily="18" charset="-127"/>
              <a:ea typeface="바른돋움 3" pitchFamily="18" charset="-127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683568" y="1225327"/>
            <a:ext cx="4680000" cy="0"/>
          </a:xfrm>
          <a:prstGeom prst="line">
            <a:avLst/>
          </a:prstGeom>
          <a:ln w="38100">
            <a:solidFill>
              <a:srgbClr val="1D62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683568" y="3025527"/>
            <a:ext cx="4680000" cy="0"/>
          </a:xfrm>
          <a:prstGeom prst="line">
            <a:avLst/>
          </a:prstGeom>
          <a:ln>
            <a:solidFill>
              <a:srgbClr val="1D62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683568" y="1272952"/>
            <a:ext cx="4680000" cy="0"/>
          </a:xfrm>
          <a:prstGeom prst="line">
            <a:avLst/>
          </a:prstGeom>
          <a:ln>
            <a:solidFill>
              <a:srgbClr val="1D62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CEDCD3FA-6798-4377-BB6C-62F815B37D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104" y="2374691"/>
            <a:ext cx="2736304" cy="37677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E0535CD-B6D0-4D77-847C-3C9BD8880523}"/>
              </a:ext>
            </a:extLst>
          </p:cNvPr>
          <p:cNvSpPr txBox="1"/>
          <p:nvPr/>
        </p:nvSpPr>
        <p:spPr>
          <a:xfrm>
            <a:off x="1043608" y="3347575"/>
            <a:ext cx="3240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4</a:t>
            </a:r>
            <a:r>
              <a:rPr lang="ko-KR" altLang="en-US" dirty="0">
                <a:solidFill>
                  <a:srgbClr val="0070C0"/>
                </a:solidFill>
              </a:rPr>
              <a:t>조</a:t>
            </a:r>
            <a:r>
              <a:rPr lang="en-US" altLang="ko-KR" dirty="0">
                <a:solidFill>
                  <a:srgbClr val="0070C0"/>
                </a:solidFill>
              </a:rPr>
              <a:t> </a:t>
            </a:r>
            <a:r>
              <a:rPr lang="ko-KR" altLang="en-US" dirty="0" err="1"/>
              <a:t>남윤철</a:t>
            </a:r>
            <a:r>
              <a:rPr lang="ko-KR" altLang="en-US" dirty="0"/>
              <a:t> 이승훈 </a:t>
            </a:r>
            <a:r>
              <a:rPr lang="ko-KR" altLang="en-US" dirty="0" err="1"/>
              <a:t>장용주</a:t>
            </a:r>
            <a:endParaRPr lang="ko-KR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3528" y="491173"/>
            <a:ext cx="69127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02 </a:t>
            </a:r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데이터 수집 및 활용</a:t>
            </a:r>
          </a:p>
        </p:txBody>
      </p:sp>
      <p:cxnSp>
        <p:nvCxnSpPr>
          <p:cNvPr id="36" name="직선 연결선 35"/>
          <p:cNvCxnSpPr/>
          <p:nvPr/>
        </p:nvCxnSpPr>
        <p:spPr>
          <a:xfrm>
            <a:off x="395536" y="1124744"/>
            <a:ext cx="835292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395536" y="332656"/>
            <a:ext cx="8352928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ECBA49B8-7509-4C0B-BA64-A604C24124E7}"/>
              </a:ext>
            </a:extLst>
          </p:cNvPr>
          <p:cNvSpPr txBox="1"/>
          <p:nvPr/>
        </p:nvSpPr>
        <p:spPr>
          <a:xfrm>
            <a:off x="539552" y="1187153"/>
            <a:ext cx="25922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도로교통공단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D8C293-E090-40D5-B394-35179DFD758F}"/>
              </a:ext>
            </a:extLst>
          </p:cNvPr>
          <p:cNvSpPr txBox="1"/>
          <p:nvPr/>
        </p:nvSpPr>
        <p:spPr>
          <a:xfrm>
            <a:off x="2555776" y="1187153"/>
            <a:ext cx="5328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2012</a:t>
            </a:r>
            <a:r>
              <a:rPr lang="ko-KR" altLang="en-US" dirty="0"/>
              <a:t> </a:t>
            </a:r>
            <a:r>
              <a:rPr lang="en-US" altLang="ko-KR" dirty="0"/>
              <a:t>~ 2016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71F13A-160E-439E-B6EA-B2C991F811DE}"/>
              </a:ext>
            </a:extLst>
          </p:cNvPr>
          <p:cNvSpPr txBox="1"/>
          <p:nvPr/>
        </p:nvSpPr>
        <p:spPr>
          <a:xfrm>
            <a:off x="4427240" y="5919808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1,497 X 93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79B5BDE-DFE8-48C4-B0D6-31E4AF792E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2484083"/>
            <a:ext cx="7884368" cy="326191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35E3A4F-12A7-4A92-A062-BC39EEAED219}"/>
              </a:ext>
            </a:extLst>
          </p:cNvPr>
          <p:cNvSpPr txBox="1"/>
          <p:nvPr/>
        </p:nvSpPr>
        <p:spPr>
          <a:xfrm>
            <a:off x="93853" y="2539198"/>
            <a:ext cx="822837" cy="276999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도로유형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4C684A-F221-474B-8800-4704EA97D107}"/>
              </a:ext>
            </a:extLst>
          </p:cNvPr>
          <p:cNvSpPr txBox="1"/>
          <p:nvPr/>
        </p:nvSpPr>
        <p:spPr>
          <a:xfrm>
            <a:off x="1073658" y="1952614"/>
            <a:ext cx="618021" cy="276999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시 도</a:t>
            </a: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18C1E7A9-404D-4EFD-B82B-7622F25A9318}"/>
              </a:ext>
            </a:extLst>
          </p:cNvPr>
          <p:cNvCxnSpPr>
            <a:cxnSpLocks/>
          </p:cNvCxnSpPr>
          <p:nvPr/>
        </p:nvCxnSpPr>
        <p:spPr>
          <a:xfrm>
            <a:off x="1331640" y="2276872"/>
            <a:ext cx="0" cy="386063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90B28C6B-37D9-4E73-910D-D7EF6C3B4457}"/>
              </a:ext>
            </a:extLst>
          </p:cNvPr>
          <p:cNvCxnSpPr>
            <a:stCxn id="2" idx="3"/>
          </p:cNvCxnSpPr>
          <p:nvPr/>
        </p:nvCxnSpPr>
        <p:spPr>
          <a:xfrm flipV="1">
            <a:off x="916690" y="2677697"/>
            <a:ext cx="8227310" cy="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51012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3528" y="491173"/>
            <a:ext cx="69127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02 </a:t>
            </a:r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데이터 수집 및 활용</a:t>
            </a:r>
          </a:p>
        </p:txBody>
      </p:sp>
      <p:cxnSp>
        <p:nvCxnSpPr>
          <p:cNvPr id="36" name="직선 연결선 35"/>
          <p:cNvCxnSpPr/>
          <p:nvPr/>
        </p:nvCxnSpPr>
        <p:spPr>
          <a:xfrm>
            <a:off x="395536" y="1124744"/>
            <a:ext cx="835292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395536" y="332656"/>
            <a:ext cx="8352928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ECBA49B8-7509-4C0B-BA64-A604C24124E7}"/>
              </a:ext>
            </a:extLst>
          </p:cNvPr>
          <p:cNvSpPr txBox="1"/>
          <p:nvPr/>
        </p:nvSpPr>
        <p:spPr>
          <a:xfrm>
            <a:off x="611560" y="1412777"/>
            <a:ext cx="25922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/>
              <a:t>Google Maps</a:t>
            </a:r>
          </a:p>
          <a:p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D8C293-E090-40D5-B394-35179DFD758F}"/>
              </a:ext>
            </a:extLst>
          </p:cNvPr>
          <p:cNvSpPr txBox="1"/>
          <p:nvPr/>
        </p:nvSpPr>
        <p:spPr>
          <a:xfrm>
            <a:off x="2987824" y="1732166"/>
            <a:ext cx="5328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위도</a:t>
            </a:r>
            <a:r>
              <a:rPr lang="en-US" altLang="ko-KR"/>
              <a:t>, </a:t>
            </a:r>
            <a:r>
              <a:rPr lang="ko-KR" altLang="en-US"/>
              <a:t>경도 데이터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C852588-E9FA-4338-BCC5-19239939FFF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541" y="1308057"/>
            <a:ext cx="2175081" cy="121755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BE62216-71F7-4AF6-8500-8E19F0A80FB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104" y="2347140"/>
            <a:ext cx="7380312" cy="3569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9950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3528" y="491173"/>
            <a:ext cx="69127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03 </a:t>
            </a:r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데이터 분석 및 시각화</a:t>
            </a:r>
            <a:endParaRPr lang="en-US" altLang="ko-KR" sz="2800" dirty="0">
              <a:solidFill>
                <a:srgbClr val="1D62F0"/>
              </a:solidFill>
              <a:latin typeface="바른돋움 1" pitchFamily="18" charset="-127"/>
              <a:ea typeface="바른돋움 1" pitchFamily="18" charset="-127"/>
            </a:endParaRPr>
          </a:p>
          <a:p>
            <a:endParaRPr lang="ko-KR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바른돋움 1" pitchFamily="18" charset="-127"/>
              <a:ea typeface="바른돋움 1" pitchFamily="18" charset="-127"/>
            </a:endParaRPr>
          </a:p>
        </p:txBody>
      </p:sp>
      <p:cxnSp>
        <p:nvCxnSpPr>
          <p:cNvPr id="36" name="직선 연결선 35"/>
          <p:cNvCxnSpPr/>
          <p:nvPr/>
        </p:nvCxnSpPr>
        <p:spPr>
          <a:xfrm>
            <a:off x="395536" y="1124744"/>
            <a:ext cx="835292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395536" y="332656"/>
            <a:ext cx="8352928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C187A99-67B6-4C39-8363-84A8DE3DAF2F}"/>
              </a:ext>
            </a:extLst>
          </p:cNvPr>
          <p:cNvSpPr txBox="1"/>
          <p:nvPr/>
        </p:nvSpPr>
        <p:spPr>
          <a:xfrm>
            <a:off x="611560" y="1268760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강수량</a:t>
            </a:r>
            <a:r>
              <a:rPr lang="en-US" altLang="ko-KR" dirty="0"/>
              <a:t>, </a:t>
            </a:r>
            <a:r>
              <a:rPr lang="ko-KR" altLang="en-US" dirty="0"/>
              <a:t>적설량</a:t>
            </a:r>
            <a:r>
              <a:rPr lang="en-US" altLang="ko-KR" dirty="0"/>
              <a:t>, </a:t>
            </a:r>
            <a:r>
              <a:rPr lang="ko-KR" altLang="en-US" dirty="0"/>
              <a:t>가시거리에 따른 사망사건수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DDE4B9B-16A7-4CDE-8032-ACAC0748A1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937" y="4171305"/>
            <a:ext cx="3867690" cy="255305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81EF601-C40E-43CB-81CC-A970F8FE24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656763"/>
            <a:ext cx="3591426" cy="251495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F0CACEB-D178-4B0C-BBC2-119E019B84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577" y="1656762"/>
            <a:ext cx="3743847" cy="251495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073822B-4CBD-444A-A1A1-600F9B49F2E1}"/>
              </a:ext>
            </a:extLst>
          </p:cNvPr>
          <p:cNvSpPr txBox="1"/>
          <p:nvPr/>
        </p:nvSpPr>
        <p:spPr>
          <a:xfrm>
            <a:off x="107504" y="1628800"/>
            <a:ext cx="144016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단위 </a:t>
            </a:r>
            <a:r>
              <a:rPr lang="en-US" altLang="ko-KR" sz="1050" dirty="0"/>
              <a:t>: </a:t>
            </a:r>
            <a:r>
              <a:rPr lang="ko-KR" altLang="en-US" sz="1050" dirty="0"/>
              <a:t>명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49DCD99-A388-4372-8108-981158333B1B}"/>
              </a:ext>
            </a:extLst>
          </p:cNvPr>
          <p:cNvSpPr txBox="1"/>
          <p:nvPr/>
        </p:nvSpPr>
        <p:spPr>
          <a:xfrm>
            <a:off x="1835696" y="4149080"/>
            <a:ext cx="144016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단위 </a:t>
            </a:r>
            <a:r>
              <a:rPr lang="en-US" altLang="ko-KR" sz="1050" dirty="0"/>
              <a:t>: </a:t>
            </a:r>
            <a:r>
              <a:rPr lang="ko-KR" altLang="en-US" sz="1050" dirty="0"/>
              <a:t>명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DA43D9D-0861-463A-B4E0-745D3C605472}"/>
              </a:ext>
            </a:extLst>
          </p:cNvPr>
          <p:cNvSpPr txBox="1"/>
          <p:nvPr/>
        </p:nvSpPr>
        <p:spPr>
          <a:xfrm>
            <a:off x="4067944" y="1628800"/>
            <a:ext cx="144016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단위 </a:t>
            </a:r>
            <a:r>
              <a:rPr lang="en-US" altLang="ko-KR" sz="1050" dirty="0"/>
              <a:t>: </a:t>
            </a:r>
            <a:r>
              <a:rPr lang="ko-KR" altLang="en-US" sz="1050" dirty="0"/>
              <a:t>명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93AADC4-EF31-4DE0-9498-EF9A55081B04}"/>
              </a:ext>
            </a:extLst>
          </p:cNvPr>
          <p:cNvSpPr txBox="1"/>
          <p:nvPr/>
        </p:nvSpPr>
        <p:spPr>
          <a:xfrm>
            <a:off x="3830544" y="4021829"/>
            <a:ext cx="144016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단위 </a:t>
            </a:r>
            <a:r>
              <a:rPr lang="en-US" altLang="ko-KR" sz="1050" dirty="0"/>
              <a:t>: mm</a:t>
            </a:r>
            <a:endParaRPr lang="ko-KR" altLang="en-US" sz="105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7DEC223-A71C-4325-81C0-81FB36DC0D9B}"/>
              </a:ext>
            </a:extLst>
          </p:cNvPr>
          <p:cNvSpPr txBox="1"/>
          <p:nvPr/>
        </p:nvSpPr>
        <p:spPr>
          <a:xfrm>
            <a:off x="7740352" y="4077072"/>
            <a:ext cx="144016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단위 </a:t>
            </a:r>
            <a:r>
              <a:rPr lang="en-US" altLang="ko-KR" sz="1050" dirty="0"/>
              <a:t>: cm</a:t>
            </a:r>
            <a:endParaRPr lang="ko-KR" altLang="en-US" sz="105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186264F-579E-4A31-96D3-DA1D5A9C80B0}"/>
              </a:ext>
            </a:extLst>
          </p:cNvPr>
          <p:cNvSpPr txBox="1"/>
          <p:nvPr/>
        </p:nvSpPr>
        <p:spPr>
          <a:xfrm>
            <a:off x="5580112" y="6623774"/>
            <a:ext cx="144016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단위 </a:t>
            </a:r>
            <a:r>
              <a:rPr lang="en-US" altLang="ko-KR" sz="1050" dirty="0"/>
              <a:t>: 10m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8614565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3528" y="491173"/>
            <a:ext cx="69127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03 </a:t>
            </a:r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데이터 분석 및 시각화</a:t>
            </a:r>
            <a:endParaRPr lang="en-US" altLang="ko-KR" sz="2800" dirty="0">
              <a:solidFill>
                <a:srgbClr val="1D62F0"/>
              </a:solidFill>
              <a:latin typeface="바른돋움 1" pitchFamily="18" charset="-127"/>
              <a:ea typeface="바른돋움 1" pitchFamily="18" charset="-127"/>
            </a:endParaRPr>
          </a:p>
          <a:p>
            <a:endParaRPr lang="ko-KR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바른돋움 1" pitchFamily="18" charset="-127"/>
              <a:ea typeface="바른돋움 1" pitchFamily="18" charset="-127"/>
            </a:endParaRPr>
          </a:p>
        </p:txBody>
      </p:sp>
      <p:cxnSp>
        <p:nvCxnSpPr>
          <p:cNvPr id="36" name="직선 연결선 35"/>
          <p:cNvCxnSpPr/>
          <p:nvPr/>
        </p:nvCxnSpPr>
        <p:spPr>
          <a:xfrm>
            <a:off x="395536" y="1124744"/>
            <a:ext cx="835292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395536" y="332656"/>
            <a:ext cx="8352928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C7F98076-85C9-4699-957C-E533B760BB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800" y="1650695"/>
            <a:ext cx="5688632" cy="487464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C187A99-67B6-4C39-8363-84A8DE3DAF2F}"/>
              </a:ext>
            </a:extLst>
          </p:cNvPr>
          <p:cNvSpPr txBox="1"/>
          <p:nvPr/>
        </p:nvSpPr>
        <p:spPr>
          <a:xfrm>
            <a:off x="611560" y="1268760"/>
            <a:ext cx="3456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도로형태별 </a:t>
            </a:r>
            <a:r>
              <a:rPr lang="en-US" altLang="ko-KR" dirty="0"/>
              <a:t>DONUTS CHART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474983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3528" y="491173"/>
            <a:ext cx="69127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03 </a:t>
            </a:r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데이터 분석 및 시각화</a:t>
            </a:r>
            <a:endParaRPr lang="en-US" altLang="ko-KR" sz="2800" dirty="0">
              <a:solidFill>
                <a:srgbClr val="1D62F0"/>
              </a:solidFill>
              <a:latin typeface="바른돋움 1" pitchFamily="18" charset="-127"/>
              <a:ea typeface="바른돋움 1" pitchFamily="18" charset="-127"/>
            </a:endParaRPr>
          </a:p>
          <a:p>
            <a:endParaRPr lang="ko-KR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바른돋움 1" pitchFamily="18" charset="-127"/>
              <a:ea typeface="바른돋움 1" pitchFamily="18" charset="-127"/>
            </a:endParaRPr>
          </a:p>
        </p:txBody>
      </p:sp>
      <p:cxnSp>
        <p:nvCxnSpPr>
          <p:cNvPr id="36" name="직선 연결선 35"/>
          <p:cNvCxnSpPr/>
          <p:nvPr/>
        </p:nvCxnSpPr>
        <p:spPr>
          <a:xfrm>
            <a:off x="395536" y="1124744"/>
            <a:ext cx="835292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395536" y="332656"/>
            <a:ext cx="8352928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DDA01EDC-CBC8-4B56-A954-F3FEB5B887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9361" y="1648031"/>
            <a:ext cx="5906324" cy="40486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2A87FAA-3FB1-4128-82E5-B0F639ED6595}"/>
              </a:ext>
            </a:extLst>
          </p:cNvPr>
          <p:cNvSpPr txBox="1"/>
          <p:nvPr/>
        </p:nvSpPr>
        <p:spPr>
          <a:xfrm>
            <a:off x="395536" y="2061376"/>
            <a:ext cx="16561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/>
              <a:t>사고유형별 사망자수</a:t>
            </a:r>
          </a:p>
        </p:txBody>
      </p:sp>
    </p:spTree>
    <p:extLst>
      <p:ext uri="{BB962C8B-B14F-4D97-AF65-F5344CB8AC3E}">
        <p14:creationId xmlns:p14="http://schemas.microsoft.com/office/powerpoint/2010/main" val="8596162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3528" y="491173"/>
            <a:ext cx="69127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03 </a:t>
            </a:r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데이터 분석 및 시각화</a:t>
            </a:r>
            <a:endParaRPr lang="en-US" altLang="ko-KR" sz="2800" dirty="0">
              <a:solidFill>
                <a:srgbClr val="1D62F0"/>
              </a:solidFill>
              <a:latin typeface="바른돋움 1" pitchFamily="18" charset="-127"/>
              <a:ea typeface="바른돋움 1" pitchFamily="18" charset="-127"/>
            </a:endParaRPr>
          </a:p>
          <a:p>
            <a:endParaRPr lang="ko-KR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바른돋움 1" pitchFamily="18" charset="-127"/>
              <a:ea typeface="바른돋움 1" pitchFamily="18" charset="-127"/>
            </a:endParaRPr>
          </a:p>
        </p:txBody>
      </p:sp>
      <p:cxnSp>
        <p:nvCxnSpPr>
          <p:cNvPr id="36" name="직선 연결선 35"/>
          <p:cNvCxnSpPr/>
          <p:nvPr/>
        </p:nvCxnSpPr>
        <p:spPr>
          <a:xfrm>
            <a:off x="395536" y="1124744"/>
            <a:ext cx="835292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395536" y="332656"/>
            <a:ext cx="8352928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C187A99-67B6-4C39-8363-84A8DE3DAF2F}"/>
              </a:ext>
            </a:extLst>
          </p:cNvPr>
          <p:cNvSpPr txBox="1"/>
          <p:nvPr/>
        </p:nvSpPr>
        <p:spPr>
          <a:xfrm>
            <a:off x="398443" y="1916832"/>
            <a:ext cx="27363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사고유형과 도로형태에 따른 사망자수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967DDD1-2D70-419E-B3F1-831137DA00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816" y="1209476"/>
            <a:ext cx="5345110" cy="517100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DAA947E-4967-4976-9664-6D81684C178A}"/>
              </a:ext>
            </a:extLst>
          </p:cNvPr>
          <p:cNvSpPr txBox="1"/>
          <p:nvPr/>
        </p:nvSpPr>
        <p:spPr>
          <a:xfrm>
            <a:off x="2627784" y="5877272"/>
            <a:ext cx="108012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기타단일로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BE2EFD-15F4-4CB7-9E0E-DC751CD61A25}"/>
              </a:ext>
            </a:extLst>
          </p:cNvPr>
          <p:cNvSpPr txBox="1"/>
          <p:nvPr/>
        </p:nvSpPr>
        <p:spPr>
          <a:xfrm>
            <a:off x="8260926" y="5031415"/>
            <a:ext cx="775570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dirty="0" err="1"/>
              <a:t>횡단중</a:t>
            </a:r>
            <a:endParaRPr lang="ko-KR" altLang="en-US" sz="1200" dirty="0"/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05B9B909-4161-4FA2-805E-ED6D77699523}"/>
              </a:ext>
            </a:extLst>
          </p:cNvPr>
          <p:cNvCxnSpPr>
            <a:cxnSpLocks/>
          </p:cNvCxnSpPr>
          <p:nvPr/>
        </p:nvCxnSpPr>
        <p:spPr>
          <a:xfrm>
            <a:off x="7659877" y="4892632"/>
            <a:ext cx="601049" cy="192552"/>
          </a:xfrm>
          <a:prstGeom prst="straightConnector1">
            <a:avLst/>
          </a:prstGeom>
          <a:ln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E395B7B-B58B-400C-92B9-B44BA675D713}"/>
              </a:ext>
            </a:extLst>
          </p:cNvPr>
          <p:cNvCxnSpPr>
            <a:cxnSpLocks/>
          </p:cNvCxnSpPr>
          <p:nvPr/>
        </p:nvCxnSpPr>
        <p:spPr>
          <a:xfrm flipH="1">
            <a:off x="3203848" y="5437649"/>
            <a:ext cx="504056" cy="439623"/>
          </a:xfrm>
          <a:prstGeom prst="straightConnector1">
            <a:avLst/>
          </a:prstGeom>
          <a:ln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61591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3528" y="491173"/>
            <a:ext cx="69127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03 </a:t>
            </a:r>
            <a:r>
              <a:rPr lang="ko-KR" altLang="en-US" sz="2800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데이터 분석 및 시각화</a:t>
            </a:r>
            <a:endParaRPr lang="en-US" altLang="ko-KR" sz="2800">
              <a:solidFill>
                <a:srgbClr val="1D62F0"/>
              </a:solidFill>
              <a:latin typeface="바른돋움 1" pitchFamily="18" charset="-127"/>
              <a:ea typeface="바른돋움 1" pitchFamily="18" charset="-127"/>
            </a:endParaRPr>
          </a:p>
          <a:p>
            <a:endParaRPr lang="ko-KR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바른돋움 1" pitchFamily="18" charset="-127"/>
              <a:ea typeface="바른돋움 1" pitchFamily="18" charset="-127"/>
            </a:endParaRPr>
          </a:p>
        </p:txBody>
      </p:sp>
      <p:cxnSp>
        <p:nvCxnSpPr>
          <p:cNvPr id="36" name="직선 연결선 35"/>
          <p:cNvCxnSpPr/>
          <p:nvPr/>
        </p:nvCxnSpPr>
        <p:spPr>
          <a:xfrm>
            <a:off x="395536" y="1124744"/>
            <a:ext cx="835292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395536" y="332656"/>
            <a:ext cx="8352928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C187A99-67B6-4C39-8363-84A8DE3DAF2F}"/>
              </a:ext>
            </a:extLst>
          </p:cNvPr>
          <p:cNvSpPr txBox="1"/>
          <p:nvPr/>
        </p:nvSpPr>
        <p:spPr>
          <a:xfrm>
            <a:off x="611560" y="1268760"/>
            <a:ext cx="4896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2016</a:t>
            </a:r>
            <a:r>
              <a:rPr lang="ko-KR" altLang="en-US" dirty="0"/>
              <a:t>년 사망교통사고수에 대한 </a:t>
            </a:r>
            <a:r>
              <a:rPr lang="en-US" altLang="ko-KR" dirty="0"/>
              <a:t>Dot Map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9CF4066-FF87-45FB-B40C-45A4F31702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8072" y="1916832"/>
            <a:ext cx="5133533" cy="4608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5059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3528" y="491173"/>
            <a:ext cx="69127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03 </a:t>
            </a:r>
            <a:r>
              <a:rPr lang="ko-KR" altLang="en-US" sz="2800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데이터 분석 및 시각화</a:t>
            </a:r>
            <a:endParaRPr lang="en-US" altLang="ko-KR" sz="2800">
              <a:solidFill>
                <a:srgbClr val="1D62F0"/>
              </a:solidFill>
              <a:latin typeface="바른돋움 1" pitchFamily="18" charset="-127"/>
              <a:ea typeface="바른돋움 1" pitchFamily="18" charset="-127"/>
            </a:endParaRPr>
          </a:p>
          <a:p>
            <a:endParaRPr lang="ko-KR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바른돋움 1" pitchFamily="18" charset="-127"/>
              <a:ea typeface="바른돋움 1" pitchFamily="18" charset="-127"/>
            </a:endParaRPr>
          </a:p>
        </p:txBody>
      </p:sp>
      <p:cxnSp>
        <p:nvCxnSpPr>
          <p:cNvPr id="36" name="직선 연결선 35"/>
          <p:cNvCxnSpPr/>
          <p:nvPr/>
        </p:nvCxnSpPr>
        <p:spPr>
          <a:xfrm>
            <a:off x="395536" y="1124744"/>
            <a:ext cx="835292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395536" y="332656"/>
            <a:ext cx="8352928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C187A99-67B6-4C39-8363-84A8DE3DAF2F}"/>
              </a:ext>
            </a:extLst>
          </p:cNvPr>
          <p:cNvSpPr txBox="1"/>
          <p:nvPr/>
        </p:nvSpPr>
        <p:spPr>
          <a:xfrm>
            <a:off x="611560" y="1268760"/>
            <a:ext cx="6480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2016</a:t>
            </a:r>
            <a:r>
              <a:rPr lang="ko-KR" altLang="en-US" dirty="0"/>
              <a:t>년 횡단도로에서의 사망교통사고 </a:t>
            </a:r>
            <a:r>
              <a:rPr lang="en-US" altLang="ko-KR" dirty="0"/>
              <a:t>Dot map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688ECF1-0460-4563-AD43-840D484F76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093" y="1782107"/>
            <a:ext cx="5896480" cy="4620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7346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3528" y="491173"/>
            <a:ext cx="69127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03 </a:t>
            </a:r>
            <a:r>
              <a:rPr lang="ko-KR" altLang="en-US" sz="2800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데이터 분석 및 시각화</a:t>
            </a:r>
            <a:endParaRPr lang="en-US" altLang="ko-KR" sz="2800">
              <a:solidFill>
                <a:srgbClr val="1D62F0"/>
              </a:solidFill>
              <a:latin typeface="바른돋움 1" pitchFamily="18" charset="-127"/>
              <a:ea typeface="바른돋움 1" pitchFamily="18" charset="-127"/>
            </a:endParaRPr>
          </a:p>
          <a:p>
            <a:endParaRPr lang="ko-KR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바른돋움 1" pitchFamily="18" charset="-127"/>
              <a:ea typeface="바른돋움 1" pitchFamily="18" charset="-127"/>
            </a:endParaRPr>
          </a:p>
        </p:txBody>
      </p:sp>
      <p:cxnSp>
        <p:nvCxnSpPr>
          <p:cNvPr id="36" name="직선 연결선 35"/>
          <p:cNvCxnSpPr/>
          <p:nvPr/>
        </p:nvCxnSpPr>
        <p:spPr>
          <a:xfrm>
            <a:off x="395536" y="1124744"/>
            <a:ext cx="835292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395536" y="332656"/>
            <a:ext cx="8352928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C187A99-67B6-4C39-8363-84A8DE3DAF2F}"/>
              </a:ext>
            </a:extLst>
          </p:cNvPr>
          <p:cNvSpPr txBox="1"/>
          <p:nvPr/>
        </p:nvSpPr>
        <p:spPr>
          <a:xfrm>
            <a:off x="611560" y="1268760"/>
            <a:ext cx="6480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2012</a:t>
            </a:r>
            <a:r>
              <a:rPr lang="ko-KR" altLang="en-US" dirty="0"/>
              <a:t>년</a:t>
            </a:r>
            <a:r>
              <a:rPr lang="en-US" altLang="ko-KR" dirty="0"/>
              <a:t>~ 2016</a:t>
            </a:r>
            <a:r>
              <a:rPr lang="ko-KR" altLang="en-US" dirty="0"/>
              <a:t>년 횡단도로에서의 사망교통사고 </a:t>
            </a:r>
            <a:r>
              <a:rPr lang="en-US" altLang="ko-KR" dirty="0"/>
              <a:t>Dot map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D303242-2DED-4F66-A49F-D5F91BFA43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7944" y="1880335"/>
            <a:ext cx="3974322" cy="4620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3570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3528" y="491173"/>
            <a:ext cx="69127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04 </a:t>
            </a:r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분석 결과 및 대응 방안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67544" y="1192396"/>
            <a:ext cx="691276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</a:pP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부산광역시 부산진구 </a:t>
            </a:r>
            <a:r>
              <a:rPr lang="ko-KR" alt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부전동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83-3</a:t>
            </a:r>
          </a:p>
        </p:txBody>
      </p:sp>
      <p:cxnSp>
        <p:nvCxnSpPr>
          <p:cNvPr id="36" name="직선 연결선 35"/>
          <p:cNvCxnSpPr/>
          <p:nvPr/>
        </p:nvCxnSpPr>
        <p:spPr>
          <a:xfrm>
            <a:off x="395536" y="1700808"/>
            <a:ext cx="835292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395536" y="332656"/>
            <a:ext cx="8352928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A739CD16-16D7-4084-A900-51A35E11B7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700808"/>
            <a:ext cx="8352928" cy="4333081"/>
          </a:xfrm>
          <a:prstGeom prst="rect">
            <a:avLst/>
          </a:prstGeom>
        </p:spPr>
      </p:pic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2D0AD54C-2BBB-404D-AA41-E64D917C2DCE}"/>
              </a:ext>
            </a:extLst>
          </p:cNvPr>
          <p:cNvCxnSpPr/>
          <p:nvPr/>
        </p:nvCxnSpPr>
        <p:spPr>
          <a:xfrm>
            <a:off x="395536" y="1124744"/>
            <a:ext cx="835292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화살표: 아래쪽 4">
            <a:extLst>
              <a:ext uri="{FF2B5EF4-FFF2-40B4-BE49-F238E27FC236}">
                <a16:creationId xmlns:a16="http://schemas.microsoft.com/office/drawing/2014/main" id="{E67FA574-612E-40E0-8FEF-B959C04EEBF1}"/>
              </a:ext>
            </a:extLst>
          </p:cNvPr>
          <p:cNvSpPr/>
          <p:nvPr/>
        </p:nvSpPr>
        <p:spPr>
          <a:xfrm rot="1065642">
            <a:off x="6634426" y="4064783"/>
            <a:ext cx="504056" cy="720072"/>
          </a:xfrm>
          <a:prstGeom prst="downArrow">
            <a:avLst/>
          </a:prstGeom>
          <a:solidFill>
            <a:srgbClr val="FF6600">
              <a:alpha val="76863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화살표: 아래쪽 9">
            <a:extLst>
              <a:ext uri="{FF2B5EF4-FFF2-40B4-BE49-F238E27FC236}">
                <a16:creationId xmlns:a16="http://schemas.microsoft.com/office/drawing/2014/main" id="{53453324-2237-4AD4-9C12-727721763FBF}"/>
              </a:ext>
            </a:extLst>
          </p:cNvPr>
          <p:cNvSpPr/>
          <p:nvPr/>
        </p:nvSpPr>
        <p:spPr>
          <a:xfrm rot="4971666">
            <a:off x="7542350" y="4230654"/>
            <a:ext cx="504056" cy="720072"/>
          </a:xfrm>
          <a:prstGeom prst="downArrow">
            <a:avLst/>
          </a:prstGeom>
          <a:solidFill>
            <a:srgbClr val="FF6600">
              <a:alpha val="76863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26AB8BAE-9960-43EB-9430-400351ABCDBB}"/>
              </a:ext>
            </a:extLst>
          </p:cNvPr>
          <p:cNvSpPr/>
          <p:nvPr/>
        </p:nvSpPr>
        <p:spPr>
          <a:xfrm>
            <a:off x="6876256" y="2924944"/>
            <a:ext cx="1512168" cy="151216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 animBg="1"/>
      <p:bldP spid="1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4" name="직선 연결선 53"/>
          <p:cNvCxnSpPr/>
          <p:nvPr/>
        </p:nvCxnSpPr>
        <p:spPr>
          <a:xfrm>
            <a:off x="2737892" y="2569096"/>
            <a:ext cx="0" cy="1363960"/>
          </a:xfrm>
          <a:prstGeom prst="line">
            <a:avLst/>
          </a:prstGeom>
          <a:ln>
            <a:solidFill>
              <a:srgbClr val="1D62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5" name="그룹 64"/>
          <p:cNvGrpSpPr/>
          <p:nvPr/>
        </p:nvGrpSpPr>
        <p:grpSpPr>
          <a:xfrm>
            <a:off x="4413969" y="2329830"/>
            <a:ext cx="1929656" cy="436376"/>
            <a:chOff x="5350073" y="2329830"/>
            <a:chExt cx="1929656" cy="436376"/>
          </a:xfrm>
        </p:grpSpPr>
        <p:sp>
          <p:nvSpPr>
            <p:cNvPr id="48" name="직사각형 47"/>
            <p:cNvSpPr/>
            <p:nvPr/>
          </p:nvSpPr>
          <p:spPr>
            <a:xfrm rot="20700000">
              <a:off x="5350073" y="2637540"/>
              <a:ext cx="1800000" cy="128666"/>
            </a:xfrm>
            <a:prstGeom prst="rect">
              <a:avLst/>
            </a:prstGeom>
            <a:solidFill>
              <a:srgbClr val="1D62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4" name="그룹 43"/>
            <p:cNvGrpSpPr/>
            <p:nvPr/>
          </p:nvGrpSpPr>
          <p:grpSpPr>
            <a:xfrm>
              <a:off x="6991697" y="2329830"/>
              <a:ext cx="288032" cy="288032"/>
              <a:chOff x="1403648" y="1484784"/>
              <a:chExt cx="288032" cy="288032"/>
            </a:xfrm>
          </p:grpSpPr>
          <p:sp>
            <p:nvSpPr>
              <p:cNvPr id="45" name="타원 44"/>
              <p:cNvSpPr/>
              <p:nvPr/>
            </p:nvSpPr>
            <p:spPr>
              <a:xfrm>
                <a:off x="1403648" y="1484784"/>
                <a:ext cx="288032" cy="288032"/>
              </a:xfrm>
              <a:prstGeom prst="ellipse">
                <a:avLst/>
              </a:prstGeom>
              <a:solidFill>
                <a:srgbClr val="1D62F0">
                  <a:alpha val="78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" name="타원 45"/>
              <p:cNvSpPr/>
              <p:nvPr/>
            </p:nvSpPr>
            <p:spPr>
              <a:xfrm>
                <a:off x="1475656" y="1556792"/>
                <a:ext cx="144016" cy="14401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64" name="그룹 63"/>
          <p:cNvGrpSpPr/>
          <p:nvPr/>
        </p:nvGrpSpPr>
        <p:grpSpPr>
          <a:xfrm>
            <a:off x="2704826" y="2636775"/>
            <a:ext cx="1886468" cy="441419"/>
            <a:chOff x="3640930" y="2636775"/>
            <a:chExt cx="1886468" cy="441419"/>
          </a:xfrm>
        </p:grpSpPr>
        <p:sp>
          <p:nvSpPr>
            <p:cNvPr id="47" name="직사각형 46"/>
            <p:cNvSpPr/>
            <p:nvPr/>
          </p:nvSpPr>
          <p:spPr>
            <a:xfrm rot="900000">
              <a:off x="3640930" y="2636775"/>
              <a:ext cx="1800000" cy="128666"/>
            </a:xfrm>
            <a:prstGeom prst="rect">
              <a:avLst/>
            </a:prstGeom>
            <a:solidFill>
              <a:srgbClr val="1D62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6" name="그룹 25"/>
            <p:cNvGrpSpPr/>
            <p:nvPr/>
          </p:nvGrpSpPr>
          <p:grpSpPr>
            <a:xfrm rot="1800000">
              <a:off x="5239366" y="2790162"/>
              <a:ext cx="288032" cy="288032"/>
              <a:chOff x="1403648" y="1484784"/>
              <a:chExt cx="288032" cy="288032"/>
            </a:xfrm>
          </p:grpSpPr>
          <p:sp>
            <p:nvSpPr>
              <p:cNvPr id="27" name="타원 26"/>
              <p:cNvSpPr/>
              <p:nvPr/>
            </p:nvSpPr>
            <p:spPr>
              <a:xfrm>
                <a:off x="1403648" y="1484784"/>
                <a:ext cx="288032" cy="288032"/>
              </a:xfrm>
              <a:prstGeom prst="ellipse">
                <a:avLst/>
              </a:prstGeom>
              <a:solidFill>
                <a:srgbClr val="1D62F0">
                  <a:alpha val="78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타원 34"/>
              <p:cNvSpPr/>
              <p:nvPr/>
            </p:nvSpPr>
            <p:spPr>
              <a:xfrm>
                <a:off x="1475656" y="1556792"/>
                <a:ext cx="144016" cy="14401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63" name="그룹 62"/>
          <p:cNvGrpSpPr/>
          <p:nvPr/>
        </p:nvGrpSpPr>
        <p:grpSpPr>
          <a:xfrm>
            <a:off x="957587" y="2324497"/>
            <a:ext cx="1939179" cy="441709"/>
            <a:chOff x="1893691" y="2324497"/>
            <a:chExt cx="1939179" cy="441709"/>
          </a:xfrm>
        </p:grpSpPr>
        <p:sp>
          <p:nvSpPr>
            <p:cNvPr id="11" name="직사각형 10"/>
            <p:cNvSpPr/>
            <p:nvPr/>
          </p:nvSpPr>
          <p:spPr>
            <a:xfrm rot="20700000">
              <a:off x="1893691" y="2637540"/>
              <a:ext cx="1800000" cy="128666"/>
            </a:xfrm>
            <a:prstGeom prst="rect">
              <a:avLst/>
            </a:prstGeom>
            <a:solidFill>
              <a:srgbClr val="1D62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0" name="그룹 19"/>
            <p:cNvGrpSpPr/>
            <p:nvPr/>
          </p:nvGrpSpPr>
          <p:grpSpPr>
            <a:xfrm>
              <a:off x="3544838" y="2324497"/>
              <a:ext cx="288032" cy="288032"/>
              <a:chOff x="1403648" y="1484784"/>
              <a:chExt cx="288032" cy="288032"/>
            </a:xfrm>
          </p:grpSpPr>
          <p:sp>
            <p:nvSpPr>
              <p:cNvPr id="21" name="타원 20"/>
              <p:cNvSpPr/>
              <p:nvPr/>
            </p:nvSpPr>
            <p:spPr>
              <a:xfrm>
                <a:off x="1403648" y="1484784"/>
                <a:ext cx="288032" cy="288032"/>
              </a:xfrm>
              <a:prstGeom prst="ellipse">
                <a:avLst/>
              </a:prstGeom>
              <a:solidFill>
                <a:srgbClr val="1D62F0">
                  <a:alpha val="78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타원 21"/>
              <p:cNvSpPr/>
              <p:nvPr/>
            </p:nvSpPr>
            <p:spPr>
              <a:xfrm>
                <a:off x="1475656" y="1556792"/>
                <a:ext cx="144016" cy="14401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8" name="그룹 17"/>
          <p:cNvGrpSpPr/>
          <p:nvPr/>
        </p:nvGrpSpPr>
        <p:grpSpPr>
          <a:xfrm>
            <a:off x="827584" y="2780928"/>
            <a:ext cx="288032" cy="288032"/>
            <a:chOff x="1403648" y="1484784"/>
            <a:chExt cx="288032" cy="288032"/>
          </a:xfrm>
        </p:grpSpPr>
        <p:sp>
          <p:nvSpPr>
            <p:cNvPr id="17" name="타원 16"/>
            <p:cNvSpPr/>
            <p:nvPr/>
          </p:nvSpPr>
          <p:spPr>
            <a:xfrm>
              <a:off x="1403648" y="1484784"/>
              <a:ext cx="288032" cy="288032"/>
            </a:xfrm>
            <a:prstGeom prst="ellipse">
              <a:avLst/>
            </a:prstGeom>
            <a:solidFill>
              <a:srgbClr val="1D62F0">
                <a:alpha val="7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타원 11"/>
            <p:cNvSpPr/>
            <p:nvPr/>
          </p:nvSpPr>
          <p:spPr>
            <a:xfrm>
              <a:off x="1475656" y="1556792"/>
              <a:ext cx="144016" cy="14401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179512" y="3998267"/>
            <a:ext cx="15841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1D62F0"/>
                </a:solidFill>
                <a:latin typeface="바른돋움 1" pitchFamily="18" charset="-127"/>
                <a:ea typeface="바른돋움 1" pitchFamily="18" charset="-127"/>
              </a:rPr>
              <a:t>01</a:t>
            </a:r>
          </a:p>
          <a:p>
            <a:pPr algn="ctr"/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주제선정</a:t>
            </a:r>
          </a:p>
        </p:txBody>
      </p:sp>
      <p:cxnSp>
        <p:nvCxnSpPr>
          <p:cNvPr id="50" name="직선 연결선 49"/>
          <p:cNvCxnSpPr/>
          <p:nvPr/>
        </p:nvCxnSpPr>
        <p:spPr>
          <a:xfrm>
            <a:off x="971600" y="3068960"/>
            <a:ext cx="0" cy="864000"/>
          </a:xfrm>
          <a:prstGeom prst="line">
            <a:avLst/>
          </a:prstGeom>
          <a:ln>
            <a:solidFill>
              <a:srgbClr val="1D62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/>
          <p:cNvCxnSpPr/>
          <p:nvPr/>
        </p:nvCxnSpPr>
        <p:spPr>
          <a:xfrm>
            <a:off x="4427984" y="3068960"/>
            <a:ext cx="0" cy="864000"/>
          </a:xfrm>
          <a:prstGeom prst="line">
            <a:avLst/>
          </a:prstGeom>
          <a:ln>
            <a:solidFill>
              <a:srgbClr val="1D62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/>
          <p:cNvCxnSpPr/>
          <p:nvPr/>
        </p:nvCxnSpPr>
        <p:spPr>
          <a:xfrm>
            <a:off x="6192752" y="2569096"/>
            <a:ext cx="0" cy="1363960"/>
          </a:xfrm>
          <a:prstGeom prst="line">
            <a:avLst/>
          </a:prstGeom>
          <a:ln>
            <a:solidFill>
              <a:srgbClr val="1D62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323528" y="491173"/>
            <a:ext cx="69127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 2" pitchFamily="18" charset="-127"/>
                <a:ea typeface="바른돋움 2" pitchFamily="18" charset="-127"/>
              </a:rPr>
              <a:t>목차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323528" y="1052736"/>
            <a:ext cx="69127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>
                    <a:lumMod val="6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CONTENTS</a:t>
            </a:r>
            <a:endParaRPr lang="ko-KR" altLang="en-US" sz="2400" dirty="0">
              <a:solidFill>
                <a:schemeClr val="bg1">
                  <a:lumMod val="65000"/>
                </a:schemeClr>
              </a:solidFill>
              <a:latin typeface="바른돋움 1" pitchFamily="18" charset="-127"/>
              <a:ea typeface="바른돋움 1" pitchFamily="18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18789F5-0328-418E-8E69-5DC946BE1F0A}"/>
              </a:ext>
            </a:extLst>
          </p:cNvPr>
          <p:cNvSpPr txBox="1"/>
          <p:nvPr/>
        </p:nvSpPr>
        <p:spPr>
          <a:xfrm>
            <a:off x="1951138" y="3998267"/>
            <a:ext cx="15841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1D62F0"/>
                </a:solidFill>
                <a:latin typeface="바른돋움 1" pitchFamily="18" charset="-127"/>
                <a:ea typeface="바른돋움 1" pitchFamily="18" charset="-127"/>
              </a:rPr>
              <a:t>02</a:t>
            </a:r>
          </a:p>
          <a:p>
            <a:pPr algn="ctr"/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데이터 수집 및 활용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39909C6-826F-4AD2-A85E-93E6D2FE5A4E}"/>
              </a:ext>
            </a:extLst>
          </p:cNvPr>
          <p:cNvSpPr txBox="1"/>
          <p:nvPr/>
        </p:nvSpPr>
        <p:spPr>
          <a:xfrm>
            <a:off x="3648088" y="3998267"/>
            <a:ext cx="15841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1D62F0"/>
                </a:solidFill>
                <a:latin typeface="바른돋움 1" pitchFamily="18" charset="-127"/>
                <a:ea typeface="바른돋움 1" pitchFamily="18" charset="-127"/>
              </a:rPr>
              <a:t>03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바른돋움 1" pitchFamily="18" charset="-127"/>
              <a:ea typeface="바른돋움 1" pitchFamily="18" charset="-127"/>
            </a:endParaRPr>
          </a:p>
          <a:p>
            <a:pPr algn="ctr"/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데이터 분석 및 시각화</a:t>
            </a:r>
            <a:endParaRPr lang="en-US" altLang="ko-KR" dirty="0">
              <a:solidFill>
                <a:srgbClr val="1D62F0"/>
              </a:solidFill>
              <a:latin typeface="바른돋움 1" pitchFamily="18" charset="-127"/>
              <a:ea typeface="바른돋움 1" pitchFamily="18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1F62FF5-B5FA-4CE0-B3FC-3548428E14CE}"/>
              </a:ext>
            </a:extLst>
          </p:cNvPr>
          <p:cNvSpPr txBox="1"/>
          <p:nvPr/>
        </p:nvSpPr>
        <p:spPr>
          <a:xfrm>
            <a:off x="5412856" y="3998267"/>
            <a:ext cx="15841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1D62F0"/>
                </a:solidFill>
                <a:latin typeface="바른돋움 1" pitchFamily="18" charset="-127"/>
                <a:ea typeface="바른돋움 1" pitchFamily="18" charset="-127"/>
              </a:rPr>
              <a:t>04</a:t>
            </a:r>
          </a:p>
          <a:p>
            <a:pPr algn="ctr"/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분석 결과 및 대응 방안</a:t>
            </a: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B5B6242E-8631-44E9-8187-83831FBBF9C9}"/>
              </a:ext>
            </a:extLst>
          </p:cNvPr>
          <p:cNvGrpSpPr/>
          <p:nvPr/>
        </p:nvGrpSpPr>
        <p:grpSpPr>
          <a:xfrm>
            <a:off x="6285932" y="2636912"/>
            <a:ext cx="1886468" cy="441419"/>
            <a:chOff x="3640930" y="2636775"/>
            <a:chExt cx="1886468" cy="441419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4DE43A57-6AF5-43C3-80E0-516170BA3746}"/>
                </a:ext>
              </a:extLst>
            </p:cNvPr>
            <p:cNvSpPr/>
            <p:nvPr/>
          </p:nvSpPr>
          <p:spPr>
            <a:xfrm rot="900000">
              <a:off x="3640930" y="2636775"/>
              <a:ext cx="1800000" cy="128666"/>
            </a:xfrm>
            <a:prstGeom prst="rect">
              <a:avLst/>
            </a:prstGeom>
            <a:solidFill>
              <a:srgbClr val="1D62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FDA59501-CB42-4C5C-9FD5-C2F68C9C8DB9}"/>
                </a:ext>
              </a:extLst>
            </p:cNvPr>
            <p:cNvGrpSpPr/>
            <p:nvPr/>
          </p:nvGrpSpPr>
          <p:grpSpPr>
            <a:xfrm rot="1800000">
              <a:off x="5239366" y="2790162"/>
              <a:ext cx="288032" cy="288032"/>
              <a:chOff x="1403648" y="1484784"/>
              <a:chExt cx="288032" cy="288032"/>
            </a:xfrm>
          </p:grpSpPr>
          <p:sp>
            <p:nvSpPr>
              <p:cNvPr id="37" name="타원 36">
                <a:extLst>
                  <a:ext uri="{FF2B5EF4-FFF2-40B4-BE49-F238E27FC236}">
                    <a16:creationId xmlns:a16="http://schemas.microsoft.com/office/drawing/2014/main" id="{180EDF17-FC31-4B87-82D9-96882AE7C79D}"/>
                  </a:ext>
                </a:extLst>
              </p:cNvPr>
              <p:cNvSpPr/>
              <p:nvPr/>
            </p:nvSpPr>
            <p:spPr>
              <a:xfrm>
                <a:off x="1403648" y="1484784"/>
                <a:ext cx="288032" cy="288032"/>
              </a:xfrm>
              <a:prstGeom prst="ellipse">
                <a:avLst/>
              </a:prstGeom>
              <a:solidFill>
                <a:srgbClr val="1D62F0">
                  <a:alpha val="78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타원 37">
                <a:extLst>
                  <a:ext uri="{FF2B5EF4-FFF2-40B4-BE49-F238E27FC236}">
                    <a16:creationId xmlns:a16="http://schemas.microsoft.com/office/drawing/2014/main" id="{7DD20242-3535-4F40-B192-991A76C2F320}"/>
                  </a:ext>
                </a:extLst>
              </p:cNvPr>
              <p:cNvSpPr/>
              <p:nvPr/>
            </p:nvSpPr>
            <p:spPr>
              <a:xfrm>
                <a:off x="1475656" y="1556792"/>
                <a:ext cx="144016" cy="14401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0861B67A-E243-4E92-9E55-D0750BF48FC8}"/>
              </a:ext>
            </a:extLst>
          </p:cNvPr>
          <p:cNvCxnSpPr/>
          <p:nvPr/>
        </p:nvCxnSpPr>
        <p:spPr>
          <a:xfrm>
            <a:off x="8024152" y="3095317"/>
            <a:ext cx="0" cy="864000"/>
          </a:xfrm>
          <a:prstGeom prst="line">
            <a:avLst/>
          </a:prstGeom>
          <a:ln>
            <a:solidFill>
              <a:srgbClr val="1D62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85017553-EE2D-47C4-8B81-B1003BCB04EC}"/>
              </a:ext>
            </a:extLst>
          </p:cNvPr>
          <p:cNvSpPr txBox="1"/>
          <p:nvPr/>
        </p:nvSpPr>
        <p:spPr>
          <a:xfrm>
            <a:off x="7240829" y="4014291"/>
            <a:ext cx="15841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1D62F0"/>
                </a:solidFill>
                <a:latin typeface="바른돋움 1" pitchFamily="18" charset="-127"/>
                <a:ea typeface="바른돋움 1" pitchFamily="18" charset="-127"/>
              </a:rPr>
              <a:t>05</a:t>
            </a:r>
          </a:p>
          <a:p>
            <a:pPr algn="ctr"/>
            <a:r>
              <a:rPr lang="ko-KR" altLang="en-US" dirty="0">
                <a:latin typeface="바른돋움 1" pitchFamily="18" charset="-127"/>
                <a:ea typeface="바른돋움 1" pitchFamily="18" charset="-127"/>
              </a:rPr>
              <a:t>활용방안 및 의의</a:t>
            </a:r>
            <a:endParaRPr lang="en-US" altLang="ko-KR" dirty="0">
              <a:latin typeface="바른돋움 1" pitchFamily="18" charset="-127"/>
              <a:ea typeface="바른돋움 1" pitchFamily="18" charset="-127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3528" y="491173"/>
            <a:ext cx="69127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04 </a:t>
            </a:r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분석 결과 및 대응 방안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67544" y="1192396"/>
            <a:ext cx="691276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</a:pP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부산광역시 부산진구 </a:t>
            </a:r>
            <a:r>
              <a:rPr lang="ko-KR" alt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부전동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83-3</a:t>
            </a:r>
          </a:p>
        </p:txBody>
      </p:sp>
      <p:cxnSp>
        <p:nvCxnSpPr>
          <p:cNvPr id="38" name="직선 연결선 37"/>
          <p:cNvCxnSpPr/>
          <p:nvPr/>
        </p:nvCxnSpPr>
        <p:spPr>
          <a:xfrm>
            <a:off x="395536" y="332656"/>
            <a:ext cx="8352928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2D0AD54C-2BBB-404D-AA41-E64D917C2DCE}"/>
              </a:ext>
            </a:extLst>
          </p:cNvPr>
          <p:cNvCxnSpPr/>
          <p:nvPr/>
        </p:nvCxnSpPr>
        <p:spPr>
          <a:xfrm>
            <a:off x="395536" y="1124744"/>
            <a:ext cx="835292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CA81BDD7-6F25-4C6B-A820-20639A759A78}"/>
              </a:ext>
            </a:extLst>
          </p:cNvPr>
          <p:cNvGraphicFramePr>
            <a:graphicFrameLocks noGrp="1"/>
          </p:cNvGraphicFramePr>
          <p:nvPr/>
        </p:nvGraphicFramePr>
        <p:xfrm>
          <a:off x="683568" y="1897013"/>
          <a:ext cx="5918026" cy="160399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00936">
                  <a:extLst>
                    <a:ext uri="{9D8B030D-6E8A-4147-A177-3AD203B41FA5}">
                      <a16:colId xmlns:a16="http://schemas.microsoft.com/office/drawing/2014/main" val="850156437"/>
                    </a:ext>
                  </a:extLst>
                </a:gridCol>
                <a:gridCol w="1750193">
                  <a:extLst>
                    <a:ext uri="{9D8B030D-6E8A-4147-A177-3AD203B41FA5}">
                      <a16:colId xmlns:a16="http://schemas.microsoft.com/office/drawing/2014/main" val="1789664139"/>
                    </a:ext>
                  </a:extLst>
                </a:gridCol>
                <a:gridCol w="800936">
                  <a:extLst>
                    <a:ext uri="{9D8B030D-6E8A-4147-A177-3AD203B41FA5}">
                      <a16:colId xmlns:a16="http://schemas.microsoft.com/office/drawing/2014/main" val="1775186487"/>
                    </a:ext>
                  </a:extLst>
                </a:gridCol>
                <a:gridCol w="964089">
                  <a:extLst>
                    <a:ext uri="{9D8B030D-6E8A-4147-A177-3AD203B41FA5}">
                      <a16:colId xmlns:a16="http://schemas.microsoft.com/office/drawing/2014/main" val="2818105319"/>
                    </a:ext>
                  </a:extLst>
                </a:gridCol>
                <a:gridCol w="800936">
                  <a:extLst>
                    <a:ext uri="{9D8B030D-6E8A-4147-A177-3AD203B41FA5}">
                      <a16:colId xmlns:a16="http://schemas.microsoft.com/office/drawing/2014/main" val="1403460829"/>
                    </a:ext>
                  </a:extLst>
                </a:gridCol>
                <a:gridCol w="800936">
                  <a:extLst>
                    <a:ext uri="{9D8B030D-6E8A-4147-A177-3AD203B41FA5}">
                      <a16:colId xmlns:a16="http://schemas.microsoft.com/office/drawing/2014/main" val="1355338111"/>
                    </a:ext>
                  </a:extLst>
                </a:gridCol>
              </a:tblGrid>
              <a:tr h="32079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주간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안전운전 의무 불이행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단일로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기타단일로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승용차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경형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183136488"/>
                  </a:ext>
                </a:extLst>
              </a:tr>
              <a:tr h="32079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야간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과속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단일로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기타단일로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승용차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중형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19132611"/>
                  </a:ext>
                </a:extLst>
              </a:tr>
              <a:tr h="32079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야간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</a:rPr>
                        <a:t>안전운전 의무 불이행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단일로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기타단일로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승용차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중형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00925661"/>
                  </a:ext>
                </a:extLst>
              </a:tr>
              <a:tr h="32079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야간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안전운전 의무 불이행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단일로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횡단보도상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승용차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중형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89673978"/>
                  </a:ext>
                </a:extLst>
              </a:tr>
              <a:tr h="32079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야간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안전운전 의무 불이행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</a:rPr>
                        <a:t>단일로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기타단일로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</a:rPr>
                        <a:t>승용차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</a:rPr>
                        <a:t>중형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71783651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1A948B2A-14AA-4EC3-92CA-5E5CD643D830}"/>
              </a:ext>
            </a:extLst>
          </p:cNvPr>
          <p:cNvSpPr txBox="1"/>
          <p:nvPr/>
        </p:nvSpPr>
        <p:spPr>
          <a:xfrm>
            <a:off x="611560" y="3917955"/>
            <a:ext cx="619268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문제점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1)</a:t>
            </a:r>
            <a:r>
              <a:rPr lang="ko-KR" altLang="en-US" dirty="0"/>
              <a:t>교차로 앞 시야 방해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2)</a:t>
            </a:r>
            <a:r>
              <a:rPr lang="ko-KR" altLang="en-US" dirty="0"/>
              <a:t>과속으로 인한 사고 가능성이 높음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3)</a:t>
            </a:r>
            <a:r>
              <a:rPr lang="ko-KR" altLang="en-US" dirty="0"/>
              <a:t>가로등이 없어 야간에 위험</a:t>
            </a:r>
          </a:p>
        </p:txBody>
      </p:sp>
    </p:spTree>
    <p:extLst>
      <p:ext uri="{BB962C8B-B14F-4D97-AF65-F5344CB8AC3E}">
        <p14:creationId xmlns:p14="http://schemas.microsoft.com/office/powerpoint/2010/main" val="10199547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3528" y="491173"/>
            <a:ext cx="69127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04 </a:t>
            </a:r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분석 결과 및 대응 방안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67544" y="1192396"/>
            <a:ext cx="691276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</a:pP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부산광역시 부산진구 </a:t>
            </a:r>
            <a:r>
              <a:rPr lang="ko-KR" alt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부전동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83-3</a:t>
            </a:r>
          </a:p>
        </p:txBody>
      </p:sp>
      <p:cxnSp>
        <p:nvCxnSpPr>
          <p:cNvPr id="38" name="직선 연결선 37"/>
          <p:cNvCxnSpPr/>
          <p:nvPr/>
        </p:nvCxnSpPr>
        <p:spPr>
          <a:xfrm>
            <a:off x="395536" y="332656"/>
            <a:ext cx="8352928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2D0AD54C-2BBB-404D-AA41-E64D917C2DCE}"/>
              </a:ext>
            </a:extLst>
          </p:cNvPr>
          <p:cNvCxnSpPr/>
          <p:nvPr/>
        </p:nvCxnSpPr>
        <p:spPr>
          <a:xfrm>
            <a:off x="395536" y="1124744"/>
            <a:ext cx="835292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6AAD9001-CC9F-4DC6-9502-9CB5A402D97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14"/>
          <a:stretch/>
        </p:blipFill>
        <p:spPr>
          <a:xfrm>
            <a:off x="467544" y="1916832"/>
            <a:ext cx="5326011" cy="3607852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F1AE1453-D5A9-4D4B-AE9C-E7B31F884577}"/>
              </a:ext>
            </a:extLst>
          </p:cNvPr>
          <p:cNvSpPr/>
          <p:nvPr/>
        </p:nvSpPr>
        <p:spPr>
          <a:xfrm>
            <a:off x="2267744" y="3356992"/>
            <a:ext cx="1008112" cy="100811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1B8D2F83-343F-4460-9BA5-8271F1534785}"/>
              </a:ext>
            </a:extLst>
          </p:cNvPr>
          <p:cNvSpPr/>
          <p:nvPr/>
        </p:nvSpPr>
        <p:spPr>
          <a:xfrm>
            <a:off x="4067944" y="3861048"/>
            <a:ext cx="1008112" cy="100811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0AE5171-5CF4-476B-9577-95C2D0855D24}"/>
              </a:ext>
            </a:extLst>
          </p:cNvPr>
          <p:cNvSpPr txBox="1"/>
          <p:nvPr/>
        </p:nvSpPr>
        <p:spPr>
          <a:xfrm>
            <a:off x="6006000" y="2028571"/>
            <a:ext cx="266687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대응 방안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1)</a:t>
            </a:r>
            <a:r>
              <a:rPr lang="ko-KR" altLang="en-US" dirty="0"/>
              <a:t>교차로 앞 과속방지턱 설치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2)</a:t>
            </a:r>
            <a:r>
              <a:rPr lang="ko-KR" altLang="en-US" dirty="0"/>
              <a:t>교차로 앞 시야 확보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3)</a:t>
            </a:r>
            <a:r>
              <a:rPr lang="ko-KR" altLang="en-US" dirty="0"/>
              <a:t>교차로 부근 가로등 설치</a:t>
            </a:r>
          </a:p>
        </p:txBody>
      </p:sp>
    </p:spTree>
    <p:extLst>
      <p:ext uri="{BB962C8B-B14F-4D97-AF65-F5344CB8AC3E}">
        <p14:creationId xmlns:p14="http://schemas.microsoft.com/office/powerpoint/2010/main" val="23878230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3528" y="491173"/>
            <a:ext cx="69127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04 </a:t>
            </a:r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분석 결과 및 대응 방안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67544" y="1192396"/>
            <a:ext cx="691276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</a:pP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전라남도 목포시 </a:t>
            </a:r>
            <a:r>
              <a:rPr lang="ko-KR" alt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용당동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947-23</a:t>
            </a:r>
          </a:p>
        </p:txBody>
      </p:sp>
      <p:cxnSp>
        <p:nvCxnSpPr>
          <p:cNvPr id="36" name="직선 연결선 35"/>
          <p:cNvCxnSpPr/>
          <p:nvPr/>
        </p:nvCxnSpPr>
        <p:spPr>
          <a:xfrm>
            <a:off x="395536" y="1700808"/>
            <a:ext cx="835292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395536" y="332656"/>
            <a:ext cx="8352928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2D0AD54C-2BBB-404D-AA41-E64D917C2DCE}"/>
              </a:ext>
            </a:extLst>
          </p:cNvPr>
          <p:cNvCxnSpPr/>
          <p:nvPr/>
        </p:nvCxnSpPr>
        <p:spPr>
          <a:xfrm>
            <a:off x="395536" y="1124744"/>
            <a:ext cx="835292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D1543C3B-3EAA-498E-90B3-15FD0AF781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519" y="1696689"/>
            <a:ext cx="8352928" cy="4337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7005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3528" y="491173"/>
            <a:ext cx="69127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04 </a:t>
            </a:r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분석 결과 및 대응 방안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67544" y="1192396"/>
            <a:ext cx="691276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</a:pP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전라남도 목포시 </a:t>
            </a:r>
            <a:r>
              <a:rPr lang="ko-KR" alt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용당동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947-23</a:t>
            </a:r>
          </a:p>
        </p:txBody>
      </p:sp>
      <p:cxnSp>
        <p:nvCxnSpPr>
          <p:cNvPr id="38" name="직선 연결선 37"/>
          <p:cNvCxnSpPr/>
          <p:nvPr/>
        </p:nvCxnSpPr>
        <p:spPr>
          <a:xfrm>
            <a:off x="395536" y="332656"/>
            <a:ext cx="8352928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2D0AD54C-2BBB-404D-AA41-E64D917C2DCE}"/>
              </a:ext>
            </a:extLst>
          </p:cNvPr>
          <p:cNvCxnSpPr/>
          <p:nvPr/>
        </p:nvCxnSpPr>
        <p:spPr>
          <a:xfrm>
            <a:off x="395536" y="1124744"/>
            <a:ext cx="835292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92CC0C98-3DEA-4288-912E-00E3932D42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2571400"/>
              </p:ext>
            </p:extLst>
          </p:nvPr>
        </p:nvGraphicFramePr>
        <p:xfrm>
          <a:off x="661020" y="1864246"/>
          <a:ext cx="4991100" cy="62865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3983894476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1374242720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668314817"/>
                    </a:ext>
                  </a:extLst>
                </a:gridCol>
                <a:gridCol w="800100">
                  <a:extLst>
                    <a:ext uri="{9D8B030D-6E8A-4147-A177-3AD203B41FA5}">
                      <a16:colId xmlns:a16="http://schemas.microsoft.com/office/drawing/2014/main" val="869868712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483413542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3310523899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주간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안전운전 의무 불이행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교차로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교차로내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승용차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중형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0028728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야간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안전운전 의무 불이행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단일로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기타단일로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승용차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경형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1614746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야간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안전운전 의무 불이행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단일로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기타단일로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승합차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</a:rPr>
                        <a:t>경형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89690577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FEB3B46D-4348-49BB-B9DE-D9A9777AC968}"/>
              </a:ext>
            </a:extLst>
          </p:cNvPr>
          <p:cNvSpPr txBox="1"/>
          <p:nvPr/>
        </p:nvSpPr>
        <p:spPr>
          <a:xfrm>
            <a:off x="661020" y="3349442"/>
            <a:ext cx="619268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문제점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1)</a:t>
            </a:r>
            <a:r>
              <a:rPr lang="ko-KR" altLang="en-US" dirty="0"/>
              <a:t>신호등 부재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2)</a:t>
            </a:r>
            <a:r>
              <a:rPr lang="ko-KR" altLang="en-US" dirty="0"/>
              <a:t>횡단보도 부재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3)</a:t>
            </a:r>
            <a:r>
              <a:rPr lang="ko-KR" altLang="en-US" dirty="0"/>
              <a:t>야간에 과속 위험 있음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4)</a:t>
            </a:r>
            <a:r>
              <a:rPr lang="ko-KR" altLang="en-US" dirty="0"/>
              <a:t>불법 주차 다수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796147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3528" y="491173"/>
            <a:ext cx="69127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04 </a:t>
            </a:r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분석 결과 및 대응 방안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67544" y="1192396"/>
            <a:ext cx="691276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</a:pP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전라남도 목포시 </a:t>
            </a:r>
            <a:r>
              <a:rPr lang="ko-KR" alt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용당동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947-23</a:t>
            </a:r>
          </a:p>
        </p:txBody>
      </p:sp>
      <p:cxnSp>
        <p:nvCxnSpPr>
          <p:cNvPr id="38" name="직선 연결선 37"/>
          <p:cNvCxnSpPr/>
          <p:nvPr/>
        </p:nvCxnSpPr>
        <p:spPr>
          <a:xfrm>
            <a:off x="395536" y="332656"/>
            <a:ext cx="8352928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2D0AD54C-2BBB-404D-AA41-E64D917C2DCE}"/>
              </a:ext>
            </a:extLst>
          </p:cNvPr>
          <p:cNvCxnSpPr/>
          <p:nvPr/>
        </p:nvCxnSpPr>
        <p:spPr>
          <a:xfrm>
            <a:off x="395536" y="1124744"/>
            <a:ext cx="835292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158D3F68-7360-4E7C-9141-58F98E11F46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455" y="4240930"/>
            <a:ext cx="4459719" cy="235993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67D68D9-104D-422E-AE9C-28A24E8C7BF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696" y="1872909"/>
            <a:ext cx="4436479" cy="2347637"/>
          </a:xfrm>
          <a:prstGeom prst="rect">
            <a:avLst/>
          </a:prstGeom>
        </p:spPr>
      </p:pic>
      <p:sp>
        <p:nvSpPr>
          <p:cNvPr id="12" name="타원 11">
            <a:extLst>
              <a:ext uri="{FF2B5EF4-FFF2-40B4-BE49-F238E27FC236}">
                <a16:creationId xmlns:a16="http://schemas.microsoft.com/office/drawing/2014/main" id="{44BC4EB3-8B05-44E4-8851-E37448DFF2E6}"/>
              </a:ext>
            </a:extLst>
          </p:cNvPr>
          <p:cNvSpPr/>
          <p:nvPr/>
        </p:nvSpPr>
        <p:spPr>
          <a:xfrm>
            <a:off x="3491880" y="3167051"/>
            <a:ext cx="480240" cy="52389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0D232391-390C-4C91-9997-A336D3174F47}"/>
              </a:ext>
            </a:extLst>
          </p:cNvPr>
          <p:cNvSpPr/>
          <p:nvPr/>
        </p:nvSpPr>
        <p:spPr>
          <a:xfrm>
            <a:off x="3131840" y="4734177"/>
            <a:ext cx="480240" cy="52389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2FDF863A-DC6B-4164-9A6D-DE74CBD59AF2}"/>
              </a:ext>
            </a:extLst>
          </p:cNvPr>
          <p:cNvSpPr/>
          <p:nvPr/>
        </p:nvSpPr>
        <p:spPr>
          <a:xfrm>
            <a:off x="2131850" y="5471307"/>
            <a:ext cx="480240" cy="52389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7595F42-00AE-4BC2-8CE3-7931A8B29041}"/>
              </a:ext>
            </a:extLst>
          </p:cNvPr>
          <p:cNvSpPr txBox="1"/>
          <p:nvPr/>
        </p:nvSpPr>
        <p:spPr>
          <a:xfrm>
            <a:off x="6006000" y="2564904"/>
            <a:ext cx="266687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대응 방안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1)</a:t>
            </a:r>
            <a:r>
              <a:rPr lang="ko-KR" altLang="en-US" dirty="0"/>
              <a:t>신호등</a:t>
            </a:r>
            <a:r>
              <a:rPr lang="en-US" altLang="ko-KR" dirty="0"/>
              <a:t>, </a:t>
            </a:r>
            <a:r>
              <a:rPr lang="ko-KR" altLang="en-US" dirty="0"/>
              <a:t>횡단보도 설치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2)</a:t>
            </a:r>
            <a:r>
              <a:rPr lang="ko-KR" altLang="en-US" dirty="0"/>
              <a:t>불법주차 단속 강화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3)</a:t>
            </a:r>
            <a:r>
              <a:rPr lang="ko-KR" altLang="en-US" dirty="0"/>
              <a:t>과속감지카메라 설치</a:t>
            </a:r>
          </a:p>
        </p:txBody>
      </p:sp>
    </p:spTree>
    <p:extLst>
      <p:ext uri="{BB962C8B-B14F-4D97-AF65-F5344CB8AC3E}">
        <p14:creationId xmlns:p14="http://schemas.microsoft.com/office/powerpoint/2010/main" val="29202485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3528" y="491173"/>
            <a:ext cx="69127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05 </a:t>
            </a:r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활용방안 및 의의 </a:t>
            </a:r>
          </a:p>
        </p:txBody>
      </p:sp>
      <p:cxnSp>
        <p:nvCxnSpPr>
          <p:cNvPr id="38" name="직선 연결선 37"/>
          <p:cNvCxnSpPr/>
          <p:nvPr/>
        </p:nvCxnSpPr>
        <p:spPr>
          <a:xfrm>
            <a:off x="395536" y="332656"/>
            <a:ext cx="8352928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2D0AD54C-2BBB-404D-AA41-E64D917C2DCE}"/>
              </a:ext>
            </a:extLst>
          </p:cNvPr>
          <p:cNvCxnSpPr/>
          <p:nvPr/>
        </p:nvCxnSpPr>
        <p:spPr>
          <a:xfrm>
            <a:off x="395536" y="1124744"/>
            <a:ext cx="835292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E2FF082D-E2BF-463F-8EF5-96019A49D511}"/>
              </a:ext>
            </a:extLst>
          </p:cNvPr>
          <p:cNvSpPr txBox="1"/>
          <p:nvPr/>
        </p:nvSpPr>
        <p:spPr>
          <a:xfrm>
            <a:off x="800696" y="4437112"/>
            <a:ext cx="6984776" cy="6620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향후 데이터의 축적으로 정형화  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96FD97-3A62-40DC-A968-72595784067D}"/>
              </a:ext>
            </a:extLst>
          </p:cNvPr>
          <p:cNvSpPr txBox="1"/>
          <p:nvPr/>
        </p:nvSpPr>
        <p:spPr>
          <a:xfrm>
            <a:off x="800696" y="3212976"/>
            <a:ext cx="6984776" cy="6620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도트에 대한 사고다발지역 검색 알고리즘 구현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026E508-8492-46D3-9D99-E45C8848DDAC}"/>
              </a:ext>
            </a:extLst>
          </p:cNvPr>
          <p:cNvSpPr txBox="1"/>
          <p:nvPr/>
        </p:nvSpPr>
        <p:spPr>
          <a:xfrm>
            <a:off x="800696" y="2089867"/>
            <a:ext cx="6984776" cy="6620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데이터분석을 통한 교통사고의 유형화 및 소거법 </a:t>
            </a:r>
          </a:p>
        </p:txBody>
      </p:sp>
    </p:spTree>
    <p:extLst>
      <p:ext uri="{BB962C8B-B14F-4D97-AF65-F5344CB8AC3E}">
        <p14:creationId xmlns:p14="http://schemas.microsoft.com/office/powerpoint/2010/main" val="25683647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195736" y="2824361"/>
            <a:ext cx="46805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dirty="0">
                <a:solidFill>
                  <a:srgbClr val="1D62F0"/>
                </a:solidFill>
                <a:latin typeface="바른돋움 3" pitchFamily="18" charset="-127"/>
                <a:ea typeface="바른돋움 3" pitchFamily="18" charset="-127"/>
              </a:rPr>
              <a:t>감사합니다</a:t>
            </a:r>
            <a:r>
              <a:rPr lang="en-US" altLang="ko-KR" sz="4800" dirty="0">
                <a:solidFill>
                  <a:srgbClr val="1D62F0"/>
                </a:solidFill>
                <a:latin typeface="바른돋움 3" pitchFamily="18" charset="-127"/>
                <a:ea typeface="바른돋움 3" pitchFamily="18" charset="-127"/>
              </a:rPr>
              <a:t>.</a:t>
            </a:r>
          </a:p>
        </p:txBody>
      </p:sp>
      <p:cxnSp>
        <p:nvCxnSpPr>
          <p:cNvPr id="11" name="직선 연결선 10"/>
          <p:cNvCxnSpPr/>
          <p:nvPr/>
        </p:nvCxnSpPr>
        <p:spPr>
          <a:xfrm>
            <a:off x="2195736" y="2708920"/>
            <a:ext cx="4680000" cy="0"/>
          </a:xfrm>
          <a:prstGeom prst="line">
            <a:avLst/>
          </a:prstGeom>
          <a:ln w="38100">
            <a:solidFill>
              <a:srgbClr val="1D62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2195736" y="3789040"/>
            <a:ext cx="4680000" cy="0"/>
          </a:xfrm>
          <a:prstGeom prst="line">
            <a:avLst/>
          </a:prstGeom>
          <a:ln>
            <a:solidFill>
              <a:srgbClr val="1D62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2195736" y="2756545"/>
            <a:ext cx="4680000" cy="0"/>
          </a:xfrm>
          <a:prstGeom prst="line">
            <a:avLst/>
          </a:prstGeom>
          <a:ln>
            <a:solidFill>
              <a:srgbClr val="1D62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3528" y="491173"/>
            <a:ext cx="69127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01 </a:t>
            </a:r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주제 선정</a:t>
            </a:r>
          </a:p>
        </p:txBody>
      </p:sp>
      <p:cxnSp>
        <p:nvCxnSpPr>
          <p:cNvPr id="36" name="직선 연결선 35"/>
          <p:cNvCxnSpPr/>
          <p:nvPr/>
        </p:nvCxnSpPr>
        <p:spPr>
          <a:xfrm>
            <a:off x="395536" y="1124744"/>
            <a:ext cx="835292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395536" y="332656"/>
            <a:ext cx="8352928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3E0754C9-FC68-47AC-806B-AE623D523A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16" y="4041600"/>
            <a:ext cx="3826431" cy="229624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A555D6A-F29D-4653-9260-F340AED4ECE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113" y="1549895"/>
            <a:ext cx="3693855" cy="231115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F79CACC-19F8-46F1-939B-C763BD81F9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16" y="1612704"/>
            <a:ext cx="3831791" cy="224830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5847152-2852-42C5-953B-30707BA177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113" y="4041600"/>
            <a:ext cx="3693855" cy="229624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3528" y="491173"/>
            <a:ext cx="69127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01 </a:t>
            </a:r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주제 선정</a:t>
            </a:r>
          </a:p>
        </p:txBody>
      </p:sp>
      <p:cxnSp>
        <p:nvCxnSpPr>
          <p:cNvPr id="36" name="직선 연결선 35"/>
          <p:cNvCxnSpPr/>
          <p:nvPr/>
        </p:nvCxnSpPr>
        <p:spPr>
          <a:xfrm>
            <a:off x="395536" y="1124744"/>
            <a:ext cx="835292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395536" y="332656"/>
            <a:ext cx="8352928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B322C83F-F829-44C1-A56D-F5A494A36C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0352" y="2397075"/>
            <a:ext cx="4210638" cy="249589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323C504-C073-44EA-83D7-B274CE0B17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929" y="2333568"/>
            <a:ext cx="4267796" cy="253400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1F2C163-B0B4-4C57-AC6A-6D3C777F6449}"/>
              </a:ext>
            </a:extLst>
          </p:cNvPr>
          <p:cNvSpPr txBox="1"/>
          <p:nvPr/>
        </p:nvSpPr>
        <p:spPr>
          <a:xfrm>
            <a:off x="1690739" y="5013176"/>
            <a:ext cx="158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전체교통사고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A6A83B4-60F5-4CE8-B0C6-453AF354DE54}"/>
              </a:ext>
            </a:extLst>
          </p:cNvPr>
          <p:cNvSpPr txBox="1"/>
          <p:nvPr/>
        </p:nvSpPr>
        <p:spPr>
          <a:xfrm>
            <a:off x="5913583" y="5013176"/>
            <a:ext cx="158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사망교통사고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590B1D-92B8-44BD-B9B2-4B19135E8B39}"/>
              </a:ext>
            </a:extLst>
          </p:cNvPr>
          <p:cNvSpPr txBox="1"/>
          <p:nvPr/>
        </p:nvSpPr>
        <p:spPr>
          <a:xfrm>
            <a:off x="0" y="2397075"/>
            <a:ext cx="144016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단위 </a:t>
            </a:r>
            <a:r>
              <a:rPr lang="en-US" altLang="ko-KR" sz="1050" dirty="0"/>
              <a:t>: </a:t>
            </a:r>
            <a:r>
              <a:rPr lang="ko-KR" altLang="en-US" sz="1050" dirty="0"/>
              <a:t>명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508E47E-999C-4603-A167-EE1C23893916}"/>
              </a:ext>
            </a:extLst>
          </p:cNvPr>
          <p:cNvSpPr txBox="1"/>
          <p:nvPr/>
        </p:nvSpPr>
        <p:spPr>
          <a:xfrm>
            <a:off x="4139952" y="2368551"/>
            <a:ext cx="144016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단위 </a:t>
            </a:r>
            <a:r>
              <a:rPr lang="en-US" altLang="ko-KR" sz="1050" dirty="0"/>
              <a:t>: </a:t>
            </a:r>
            <a:r>
              <a:rPr lang="ko-KR" altLang="en-US" sz="1050" dirty="0"/>
              <a:t>명</a:t>
            </a:r>
          </a:p>
        </p:txBody>
      </p:sp>
    </p:spTree>
    <p:extLst>
      <p:ext uri="{BB962C8B-B14F-4D97-AF65-F5344CB8AC3E}">
        <p14:creationId xmlns:p14="http://schemas.microsoft.com/office/powerpoint/2010/main" val="7701310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3528" y="491173"/>
            <a:ext cx="69127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01 </a:t>
            </a:r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주제 선정</a:t>
            </a:r>
          </a:p>
        </p:txBody>
      </p:sp>
      <p:cxnSp>
        <p:nvCxnSpPr>
          <p:cNvPr id="36" name="직선 연결선 35"/>
          <p:cNvCxnSpPr/>
          <p:nvPr/>
        </p:nvCxnSpPr>
        <p:spPr>
          <a:xfrm>
            <a:off x="395536" y="1124744"/>
            <a:ext cx="835292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395536" y="332656"/>
            <a:ext cx="8352928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B305D93B-839C-4B06-BA02-EA65E13037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880" y="1484784"/>
            <a:ext cx="4715533" cy="463932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AA49DBF-006C-43DB-83FF-31FB70456D99}"/>
              </a:ext>
            </a:extLst>
          </p:cNvPr>
          <p:cNvSpPr txBox="1"/>
          <p:nvPr/>
        </p:nvSpPr>
        <p:spPr>
          <a:xfrm>
            <a:off x="395536" y="1556792"/>
            <a:ext cx="23762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OECD </a:t>
            </a:r>
            <a:r>
              <a:rPr lang="ko-KR" altLang="en-US" dirty="0"/>
              <a:t>주요국가 평균 교통사고 사망률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출처</a:t>
            </a:r>
            <a:r>
              <a:rPr lang="en-US" altLang="ko-KR" dirty="0"/>
              <a:t>: </a:t>
            </a:r>
            <a:r>
              <a:rPr lang="ko-KR" altLang="en-US" dirty="0"/>
              <a:t>통계청</a:t>
            </a:r>
            <a:r>
              <a:rPr lang="en-US" altLang="ko-KR" dirty="0"/>
              <a:t>, OECD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49D2C28-78B2-4B11-B68E-62BAD0ACA1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2813255"/>
            <a:ext cx="3196272" cy="3682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390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3528" y="491173"/>
            <a:ext cx="69127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01 </a:t>
            </a:r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주제 선정</a:t>
            </a:r>
          </a:p>
        </p:txBody>
      </p:sp>
      <p:cxnSp>
        <p:nvCxnSpPr>
          <p:cNvPr id="36" name="직선 연결선 35"/>
          <p:cNvCxnSpPr/>
          <p:nvPr/>
        </p:nvCxnSpPr>
        <p:spPr>
          <a:xfrm>
            <a:off x="395536" y="1124744"/>
            <a:ext cx="835292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395536" y="332656"/>
            <a:ext cx="8352928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79B9587D-856D-401A-8E44-CF1A74ABB36F}"/>
              </a:ext>
            </a:extLst>
          </p:cNvPr>
          <p:cNvSpPr txBox="1"/>
          <p:nvPr/>
        </p:nvSpPr>
        <p:spPr>
          <a:xfrm>
            <a:off x="701570" y="2541353"/>
            <a:ext cx="774086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50000"/>
              </a:lnSpc>
            </a:pPr>
            <a:r>
              <a:rPr lang="ko-KR" altLang="en-US" sz="2400" dirty="0"/>
              <a:t>도로형태</a:t>
            </a:r>
            <a:r>
              <a:rPr lang="en-US" altLang="ko-KR" sz="2400" dirty="0"/>
              <a:t>, </a:t>
            </a:r>
            <a:r>
              <a:rPr lang="ko-KR" altLang="en-US" sz="2400" dirty="0"/>
              <a:t>사고유형</a:t>
            </a:r>
            <a:r>
              <a:rPr lang="en-US" altLang="ko-KR" sz="2400" dirty="0"/>
              <a:t>, </a:t>
            </a:r>
            <a:r>
              <a:rPr lang="ko-KR" altLang="en-US" sz="2400" dirty="0"/>
              <a:t>날씨</a:t>
            </a:r>
            <a:r>
              <a:rPr lang="en-US" altLang="ko-KR" sz="2400" dirty="0"/>
              <a:t>, </a:t>
            </a:r>
            <a:r>
              <a:rPr lang="ko-KR" altLang="en-US" sz="2400" dirty="0"/>
              <a:t>지역</a:t>
            </a:r>
            <a:r>
              <a:rPr lang="en-US" altLang="ko-KR" sz="2400" dirty="0"/>
              <a:t> </a:t>
            </a:r>
            <a:r>
              <a:rPr lang="ko-KR" altLang="en-US" sz="2400" dirty="0"/>
              <a:t>등 다방면의 데이터 </a:t>
            </a:r>
            <a:endParaRPr lang="en-US" altLang="ko-KR" sz="2400" dirty="0"/>
          </a:p>
          <a:p>
            <a:pPr algn="ctr">
              <a:lnSpc>
                <a:spcPct val="250000"/>
              </a:lnSpc>
            </a:pPr>
            <a:r>
              <a:rPr lang="ko-KR" altLang="en-US" sz="2400" dirty="0"/>
              <a:t>분석을 통해 사망교통사고에 대한 해결책을 제시</a:t>
            </a:r>
            <a:r>
              <a:rPr lang="en-US" altLang="ko-KR" sz="2400" dirty="0"/>
              <a:t>.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0879827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3528" y="491173"/>
            <a:ext cx="69127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02 </a:t>
            </a:r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데이터 수집 및 활용</a:t>
            </a:r>
          </a:p>
        </p:txBody>
      </p:sp>
      <p:cxnSp>
        <p:nvCxnSpPr>
          <p:cNvPr id="36" name="직선 연결선 35"/>
          <p:cNvCxnSpPr/>
          <p:nvPr/>
        </p:nvCxnSpPr>
        <p:spPr>
          <a:xfrm>
            <a:off x="395536" y="1124744"/>
            <a:ext cx="835292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395536" y="332656"/>
            <a:ext cx="8352928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050129E-74BF-441F-8EB3-9089691CF280}"/>
              </a:ext>
            </a:extLst>
          </p:cNvPr>
          <p:cNvSpPr txBox="1"/>
          <p:nvPr/>
        </p:nvSpPr>
        <p:spPr>
          <a:xfrm>
            <a:off x="1619672" y="2204864"/>
            <a:ext cx="36004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  </a:t>
            </a:r>
            <a:r>
              <a:rPr lang="ko-KR" altLang="en-US" b="1" dirty="0"/>
              <a:t>자료 출처</a:t>
            </a:r>
            <a:endParaRPr lang="en-US" altLang="ko-KR" b="1" dirty="0"/>
          </a:p>
          <a:p>
            <a:pPr marL="285750" indent="-285750">
              <a:lnSpc>
                <a:spcPct val="20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altLang="ko-KR" dirty="0"/>
              <a:t>Google maps </a:t>
            </a:r>
          </a:p>
          <a:p>
            <a:pPr marL="285750" indent="-285750">
              <a:lnSpc>
                <a:spcPct val="20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dirty="0"/>
              <a:t>기상청</a:t>
            </a:r>
            <a:endParaRPr lang="en-US" altLang="ko-KR"/>
          </a:p>
          <a:p>
            <a:pPr marL="285750" indent="-285750">
              <a:lnSpc>
                <a:spcPct val="20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/>
              <a:t>공공데이터 포털</a:t>
            </a:r>
            <a:endParaRPr lang="en-US" altLang="ko-KR"/>
          </a:p>
          <a:p>
            <a:pPr marL="285750" indent="-285750">
              <a:lnSpc>
                <a:spcPct val="20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/>
              <a:t>도로교통공단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71545D0D-5034-436F-B34F-C9AE929FD767}"/>
              </a:ext>
            </a:extLst>
          </p:cNvPr>
          <p:cNvCxnSpPr/>
          <p:nvPr/>
        </p:nvCxnSpPr>
        <p:spPr>
          <a:xfrm>
            <a:off x="1331640" y="2060848"/>
            <a:ext cx="0" cy="3024336"/>
          </a:xfrm>
          <a:prstGeom prst="line">
            <a:avLst/>
          </a:prstGeom>
          <a:ln w="476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3528" y="491173"/>
            <a:ext cx="69127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02 </a:t>
            </a:r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데이터 수집 및 활용</a:t>
            </a:r>
          </a:p>
        </p:txBody>
      </p:sp>
      <p:cxnSp>
        <p:nvCxnSpPr>
          <p:cNvPr id="36" name="직선 연결선 35"/>
          <p:cNvCxnSpPr/>
          <p:nvPr/>
        </p:nvCxnSpPr>
        <p:spPr>
          <a:xfrm>
            <a:off x="395536" y="1124744"/>
            <a:ext cx="835292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395536" y="332656"/>
            <a:ext cx="8352928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ECBA49B8-7509-4C0B-BA64-A604C24124E7}"/>
              </a:ext>
            </a:extLst>
          </p:cNvPr>
          <p:cNvSpPr txBox="1"/>
          <p:nvPr/>
        </p:nvSpPr>
        <p:spPr>
          <a:xfrm>
            <a:off x="540874" y="1179053"/>
            <a:ext cx="25922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공공데이터 포털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1E4ABAB-5FBE-4F96-9842-EE53728468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808" y="2324537"/>
            <a:ext cx="7884368" cy="343897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7D8C293-E090-40D5-B394-35179DFD758F}"/>
              </a:ext>
            </a:extLst>
          </p:cNvPr>
          <p:cNvSpPr txBox="1"/>
          <p:nvPr/>
        </p:nvSpPr>
        <p:spPr>
          <a:xfrm>
            <a:off x="2880626" y="1182142"/>
            <a:ext cx="2880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2012</a:t>
            </a:r>
            <a:r>
              <a:rPr lang="ko-KR" altLang="en-US" dirty="0"/>
              <a:t>년</a:t>
            </a:r>
            <a:r>
              <a:rPr lang="en-US" altLang="ko-KR" dirty="0"/>
              <a:t> ~ 2016</a:t>
            </a:r>
            <a:r>
              <a:rPr lang="ko-KR" altLang="en-US" dirty="0"/>
              <a:t>년 데이터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57E286A-DD14-46BC-B74A-2D13D85961F7}"/>
              </a:ext>
            </a:extLst>
          </p:cNvPr>
          <p:cNvSpPr txBox="1"/>
          <p:nvPr/>
        </p:nvSpPr>
        <p:spPr>
          <a:xfrm>
            <a:off x="3976185" y="5997389"/>
            <a:ext cx="1475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23,191 X 27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D6FFAA0-3847-4197-9A6D-DA8FE900510F}"/>
              </a:ext>
            </a:extLst>
          </p:cNvPr>
          <p:cNvSpPr txBox="1"/>
          <p:nvPr/>
        </p:nvSpPr>
        <p:spPr>
          <a:xfrm>
            <a:off x="691629" y="1751185"/>
            <a:ext cx="1216075" cy="276999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dirty="0" err="1"/>
              <a:t>발생년월</a:t>
            </a:r>
            <a:r>
              <a:rPr lang="en-US" altLang="ko-KR" sz="1200" dirty="0"/>
              <a:t>  </a:t>
            </a:r>
            <a:r>
              <a:rPr lang="ko-KR" altLang="en-US" sz="1200" dirty="0"/>
              <a:t>주야</a:t>
            </a: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88F66A37-BC47-41D9-98DB-A25D76C0D3B5}"/>
              </a:ext>
            </a:extLst>
          </p:cNvPr>
          <p:cNvCxnSpPr>
            <a:cxnSpLocks/>
            <a:stCxn id="2" idx="2"/>
            <a:endCxn id="21" idx="1"/>
          </p:cNvCxnSpPr>
          <p:nvPr/>
        </p:nvCxnSpPr>
        <p:spPr>
          <a:xfrm flipH="1">
            <a:off x="1278486" y="2028184"/>
            <a:ext cx="21181" cy="186003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61E6805-F9D7-4521-95CA-B06917F8FD05}"/>
              </a:ext>
            </a:extLst>
          </p:cNvPr>
          <p:cNvSpPr txBox="1"/>
          <p:nvPr/>
        </p:nvSpPr>
        <p:spPr>
          <a:xfrm>
            <a:off x="2483769" y="1751186"/>
            <a:ext cx="1728191" cy="276999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사상자수 </a:t>
            </a:r>
            <a:r>
              <a:rPr lang="en-US" altLang="ko-KR" sz="1200" dirty="0"/>
              <a:t> </a:t>
            </a:r>
            <a:r>
              <a:rPr lang="ko-KR" altLang="en-US" sz="1200" dirty="0"/>
              <a:t>발생지시도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FA91A0F8-2FD4-4405-8F38-D9A6A3CFA423}"/>
              </a:ext>
            </a:extLst>
          </p:cNvPr>
          <p:cNvCxnSpPr>
            <a:cxnSpLocks/>
            <a:stCxn id="14" idx="2"/>
            <a:endCxn id="25" idx="1"/>
          </p:cNvCxnSpPr>
          <p:nvPr/>
        </p:nvCxnSpPr>
        <p:spPr>
          <a:xfrm flipH="1">
            <a:off x="3212658" y="2028185"/>
            <a:ext cx="135207" cy="186001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B3156824-A4E7-4AD9-9AE6-4AAED4FF99E5}"/>
              </a:ext>
            </a:extLst>
          </p:cNvPr>
          <p:cNvSpPr txBox="1"/>
          <p:nvPr/>
        </p:nvSpPr>
        <p:spPr>
          <a:xfrm>
            <a:off x="4850821" y="1768951"/>
            <a:ext cx="1566553" cy="276999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사고유형  </a:t>
            </a:r>
            <a:r>
              <a:rPr lang="en-US" altLang="ko-KR" sz="1200" dirty="0"/>
              <a:t> </a:t>
            </a:r>
            <a:r>
              <a:rPr lang="ko-KR" altLang="en-US" sz="1200" dirty="0"/>
              <a:t>도로형태</a:t>
            </a: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7FDD4EE0-E8CE-4351-9244-D5A725049118}"/>
              </a:ext>
            </a:extLst>
          </p:cNvPr>
          <p:cNvCxnSpPr>
            <a:cxnSpLocks/>
            <a:stCxn id="18" idx="2"/>
            <a:endCxn id="32" idx="1"/>
          </p:cNvCxnSpPr>
          <p:nvPr/>
        </p:nvCxnSpPr>
        <p:spPr>
          <a:xfrm flipH="1">
            <a:off x="5289825" y="2045950"/>
            <a:ext cx="344273" cy="174709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headEnd type="non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왼쪽 대괄호 20">
            <a:extLst>
              <a:ext uri="{FF2B5EF4-FFF2-40B4-BE49-F238E27FC236}">
                <a16:creationId xmlns:a16="http://schemas.microsoft.com/office/drawing/2014/main" id="{312F5964-2C13-48EE-A642-2F563F410D17}"/>
              </a:ext>
            </a:extLst>
          </p:cNvPr>
          <p:cNvSpPr/>
          <p:nvPr/>
        </p:nvSpPr>
        <p:spPr>
          <a:xfrm rot="5400000">
            <a:off x="1249153" y="1931062"/>
            <a:ext cx="58666" cy="624915"/>
          </a:xfrm>
          <a:prstGeom prst="leftBracke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왼쪽 대괄호 24">
            <a:extLst>
              <a:ext uri="{FF2B5EF4-FFF2-40B4-BE49-F238E27FC236}">
                <a16:creationId xmlns:a16="http://schemas.microsoft.com/office/drawing/2014/main" id="{1EC9A4FB-2FE5-498F-AD9E-4769E1D590C5}"/>
              </a:ext>
            </a:extLst>
          </p:cNvPr>
          <p:cNvSpPr/>
          <p:nvPr/>
        </p:nvSpPr>
        <p:spPr>
          <a:xfrm rot="5400000">
            <a:off x="3183324" y="1460243"/>
            <a:ext cx="58668" cy="1566554"/>
          </a:xfrm>
          <a:prstGeom prst="leftBracke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왼쪽 대괄호 31">
            <a:extLst>
              <a:ext uri="{FF2B5EF4-FFF2-40B4-BE49-F238E27FC236}">
                <a16:creationId xmlns:a16="http://schemas.microsoft.com/office/drawing/2014/main" id="{D74ED30C-217E-4CEB-A1F4-24E2DFB6BEE4}"/>
              </a:ext>
            </a:extLst>
          </p:cNvPr>
          <p:cNvSpPr/>
          <p:nvPr/>
        </p:nvSpPr>
        <p:spPr>
          <a:xfrm rot="5400000">
            <a:off x="5266966" y="1460242"/>
            <a:ext cx="45719" cy="1566553"/>
          </a:xfrm>
          <a:prstGeom prst="leftBracke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61926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3528" y="491173"/>
            <a:ext cx="69127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02 </a:t>
            </a:r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데이터 수집 및 활용</a:t>
            </a:r>
          </a:p>
        </p:txBody>
      </p:sp>
      <p:cxnSp>
        <p:nvCxnSpPr>
          <p:cNvPr id="36" name="직선 연결선 35"/>
          <p:cNvCxnSpPr/>
          <p:nvPr/>
        </p:nvCxnSpPr>
        <p:spPr>
          <a:xfrm>
            <a:off x="395536" y="1124744"/>
            <a:ext cx="835292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395536" y="332656"/>
            <a:ext cx="8352928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ECBA49B8-7509-4C0B-BA64-A604C24124E7}"/>
              </a:ext>
            </a:extLst>
          </p:cNvPr>
          <p:cNvSpPr txBox="1"/>
          <p:nvPr/>
        </p:nvSpPr>
        <p:spPr>
          <a:xfrm>
            <a:off x="539552" y="1186412"/>
            <a:ext cx="12961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기상청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D8C293-E090-40D5-B394-35179DFD758F}"/>
              </a:ext>
            </a:extLst>
          </p:cNvPr>
          <p:cNvSpPr txBox="1"/>
          <p:nvPr/>
        </p:nvSpPr>
        <p:spPr>
          <a:xfrm>
            <a:off x="1835696" y="1170518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2012 ~ 2016</a:t>
            </a:r>
            <a:r>
              <a:rPr lang="ko-KR" altLang="en-US" dirty="0"/>
              <a:t>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783A270-1A88-4E5E-8235-5F27D90079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866" y="2390763"/>
            <a:ext cx="6852638" cy="345853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D71F13A-160E-439E-B6EA-B2C991F811DE}"/>
              </a:ext>
            </a:extLst>
          </p:cNvPr>
          <p:cNvSpPr txBox="1"/>
          <p:nvPr/>
        </p:nvSpPr>
        <p:spPr>
          <a:xfrm>
            <a:off x="3779912" y="5970019"/>
            <a:ext cx="1728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4,062,575 X 11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96584B-4E2D-4303-9E91-BAD217CD4D45}"/>
              </a:ext>
            </a:extLst>
          </p:cNvPr>
          <p:cNvSpPr txBox="1"/>
          <p:nvPr/>
        </p:nvSpPr>
        <p:spPr>
          <a:xfrm>
            <a:off x="6458732" y="1812733"/>
            <a:ext cx="1194071" cy="307777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시정</a:t>
            </a:r>
            <a:r>
              <a:rPr lang="en-US" altLang="ko-KR" sz="1200" dirty="0"/>
              <a:t>(</a:t>
            </a:r>
            <a:r>
              <a:rPr lang="ko-KR" altLang="en-US" sz="1200" dirty="0"/>
              <a:t>가시거리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72A8BDD-DC21-4236-9F00-3C8E9015CAF1}"/>
              </a:ext>
            </a:extLst>
          </p:cNvPr>
          <p:cNvSpPr txBox="1"/>
          <p:nvPr/>
        </p:nvSpPr>
        <p:spPr>
          <a:xfrm>
            <a:off x="2088232" y="1808374"/>
            <a:ext cx="2123728" cy="276999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일시   기온    강수량   적설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D599CFD9-EADC-4D7E-AAD9-71C38270C3C1}"/>
              </a:ext>
            </a:extLst>
          </p:cNvPr>
          <p:cNvCxnSpPr>
            <a:cxnSpLocks/>
            <a:stCxn id="11" idx="2"/>
            <a:endCxn id="25" idx="1"/>
          </p:cNvCxnSpPr>
          <p:nvPr/>
        </p:nvCxnSpPr>
        <p:spPr>
          <a:xfrm flipH="1">
            <a:off x="2875462" y="2085373"/>
            <a:ext cx="274634" cy="207766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08EF10F5-5EDC-4A23-9F2D-6707C0979CDA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7055768" y="2120510"/>
            <a:ext cx="248391" cy="235116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왼쪽 대괄호 24">
            <a:extLst>
              <a:ext uri="{FF2B5EF4-FFF2-40B4-BE49-F238E27FC236}">
                <a16:creationId xmlns:a16="http://schemas.microsoft.com/office/drawing/2014/main" id="{CFA6330E-79A5-4C01-A780-6344C59FD0E0}"/>
              </a:ext>
            </a:extLst>
          </p:cNvPr>
          <p:cNvSpPr/>
          <p:nvPr/>
        </p:nvSpPr>
        <p:spPr>
          <a:xfrm rot="5400000">
            <a:off x="2849901" y="982202"/>
            <a:ext cx="51122" cy="2672996"/>
          </a:xfrm>
          <a:prstGeom prst="leftBracke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11986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775</TotalTime>
  <Words>477</Words>
  <Application>Microsoft Office PowerPoint</Application>
  <PresentationFormat>화면 슬라이드 쇼(4:3)</PresentationFormat>
  <Paragraphs>173</Paragraphs>
  <Slides>26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5" baseType="lpstr">
      <vt:lpstr>나눔고딕</vt:lpstr>
      <vt:lpstr>나눔바른고딕</vt:lpstr>
      <vt:lpstr>맑은 고딕</vt:lpstr>
      <vt:lpstr>바른돋움 1</vt:lpstr>
      <vt:lpstr>바른돋움 2</vt:lpstr>
      <vt:lpstr>바른돋움 3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NSM</dc:creator>
  <cp:lastModifiedBy>YUNCHEOL NAM</cp:lastModifiedBy>
  <cp:revision>82</cp:revision>
  <dcterms:created xsi:type="dcterms:W3CDTF">2014-07-24T06:00:16Z</dcterms:created>
  <dcterms:modified xsi:type="dcterms:W3CDTF">2017-12-07T00:55:18Z</dcterms:modified>
</cp:coreProperties>
</file>